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147375441" r:id="rId3"/>
    <p:sldId id="2147375448" r:id="rId4"/>
    <p:sldId id="2147375447" r:id="rId5"/>
    <p:sldId id="2147375443" r:id="rId6"/>
    <p:sldId id="2147375444" r:id="rId7"/>
    <p:sldId id="16668857" r:id="rId8"/>
    <p:sldId id="214737544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AAD04D-132F-4132-B8EA-5B19ECBE8035}" type="datetimeFigureOut">
              <a:rPr lang="en-US" smtClean="0"/>
              <a:t>3/2/2024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67124B-D573-4AA8-9B9D-FC7A6478C29A}" type="slidenum">
              <a:rPr lang="en-US" smtClean="0"/>
              <a:t>‹#›</a:t>
            </a:fld>
            <a:endParaRPr lang="en-US"/>
          </a:p>
        </p:txBody>
      </p:sp>
    </p:spTree>
    <p:extLst>
      <p:ext uri="{BB962C8B-B14F-4D97-AF65-F5344CB8AC3E}">
        <p14:creationId xmlns:p14="http://schemas.microsoft.com/office/powerpoint/2010/main" val="3825852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dirty="0"/>
          </a:p>
        </p:txBody>
      </p:sp>
      <p:sp>
        <p:nvSpPr>
          <p:cNvPr id="4" name="Slide Number Placeholder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4BD77E2-9DAE-4403-A282-8B54B4F21F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1195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B852F-4E52-C710-DDA2-BD69952947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CB2837-A69C-D362-E936-6E1D808D83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DBCE3A-3388-2E76-7A5A-09FF97DFEDBC}"/>
              </a:ext>
            </a:extLst>
          </p:cNvPr>
          <p:cNvSpPr>
            <a:spLocks noGrp="1"/>
          </p:cNvSpPr>
          <p:nvPr>
            <p:ph type="dt" sz="half" idx="10"/>
          </p:nvPr>
        </p:nvSpPr>
        <p:spPr/>
        <p:txBody>
          <a:bodyPr/>
          <a:lstStyle/>
          <a:p>
            <a:fld id="{4AF7EB0A-939F-4AB9-9717-305842706D32}" type="datetime1">
              <a:rPr lang="en-US" smtClean="0"/>
              <a:t>3/2/2024</a:t>
            </a:fld>
            <a:endParaRPr lang="en-US"/>
          </a:p>
        </p:txBody>
      </p:sp>
      <p:sp>
        <p:nvSpPr>
          <p:cNvPr id="5" name="Footer Placeholder 4">
            <a:extLst>
              <a:ext uri="{FF2B5EF4-FFF2-40B4-BE49-F238E27FC236}">
                <a16:creationId xmlns:a16="http://schemas.microsoft.com/office/drawing/2014/main" id="{652FCDD2-561B-128F-1DEA-B956B40CD7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D3772-91CC-A4E5-D1FC-23CBCABD7D82}"/>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332741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788F-EF67-F881-1A8D-5CCA6D2BFA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59A3CB-A576-0C85-AC0C-10C75C3771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6C829-BC6A-E577-6252-20E214FCFA00}"/>
              </a:ext>
            </a:extLst>
          </p:cNvPr>
          <p:cNvSpPr>
            <a:spLocks noGrp="1"/>
          </p:cNvSpPr>
          <p:nvPr>
            <p:ph type="dt" sz="half" idx="10"/>
          </p:nvPr>
        </p:nvSpPr>
        <p:spPr/>
        <p:txBody>
          <a:bodyPr/>
          <a:lstStyle/>
          <a:p>
            <a:fld id="{D0EFD647-4BB6-46C2-91EE-88AA19EC9232}" type="datetime1">
              <a:rPr lang="en-US" smtClean="0"/>
              <a:t>3/2/2024</a:t>
            </a:fld>
            <a:endParaRPr lang="en-US"/>
          </a:p>
        </p:txBody>
      </p:sp>
      <p:sp>
        <p:nvSpPr>
          <p:cNvPr id="5" name="Footer Placeholder 4">
            <a:extLst>
              <a:ext uri="{FF2B5EF4-FFF2-40B4-BE49-F238E27FC236}">
                <a16:creationId xmlns:a16="http://schemas.microsoft.com/office/drawing/2014/main" id="{B8CF7328-5FA4-2B6E-C214-719F4315F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6C798-3BBD-ADEB-AD0E-39703EC665DC}"/>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344770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8046A7-098B-6B55-E233-F5F6DD7D38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FE2F5-9359-74EA-E73D-BB468B259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4ACFD1-9726-9FA0-C8F8-A4BE46CFE823}"/>
              </a:ext>
            </a:extLst>
          </p:cNvPr>
          <p:cNvSpPr>
            <a:spLocks noGrp="1"/>
          </p:cNvSpPr>
          <p:nvPr>
            <p:ph type="dt" sz="half" idx="10"/>
          </p:nvPr>
        </p:nvSpPr>
        <p:spPr/>
        <p:txBody>
          <a:bodyPr/>
          <a:lstStyle/>
          <a:p>
            <a:fld id="{5FAE7A0B-00AD-4091-98BE-1F8C27E8658E}" type="datetime1">
              <a:rPr lang="en-US" smtClean="0"/>
              <a:t>3/2/2024</a:t>
            </a:fld>
            <a:endParaRPr lang="en-US"/>
          </a:p>
        </p:txBody>
      </p:sp>
      <p:sp>
        <p:nvSpPr>
          <p:cNvPr id="5" name="Footer Placeholder 4">
            <a:extLst>
              <a:ext uri="{FF2B5EF4-FFF2-40B4-BE49-F238E27FC236}">
                <a16:creationId xmlns:a16="http://schemas.microsoft.com/office/drawing/2014/main" id="{801283D2-84D3-2E15-EDDA-847AFCEC2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3F0C5-E622-E98C-93C6-5CB1A5B52422}"/>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334824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5" name="Picture 4" descr="A picture containing icon&#10;&#10;Description automatically generate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2000" cy="6858000"/>
          </a:xfrm>
          <a:prstGeom prst="rect">
            <a:avLst/>
          </a:prstGeom>
        </p:spPr>
      </p:pic>
      <p:sp>
        <p:nvSpPr>
          <p:cNvPr id="6" name="Title 1"/>
          <p:cNvSpPr txBox="1"/>
          <p:nvPr userDrawn="1"/>
        </p:nvSpPr>
        <p:spPr>
          <a:xfrm>
            <a:off x="1" y="68240"/>
            <a:ext cx="12192000" cy="432000"/>
          </a:xfrm>
          <a:prstGeom prst="rect">
            <a:avLst/>
          </a:prstGeom>
          <a:solidFill>
            <a:srgbClr val="0C1F95"/>
          </a:solidFill>
        </p:spPr>
        <p:txBody>
          <a:bodyPr vert="horz" lIns="91438" tIns="45719" rIns="91438" bIns="45719"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65185"/>
            <a:endParaRPr lang="en-US" sz="2398" b="1">
              <a:solidFill>
                <a:schemeClr val="bg1"/>
              </a:solidFill>
            </a:endParaRPr>
          </a:p>
        </p:txBody>
      </p:sp>
      <p:sp>
        <p:nvSpPr>
          <p:cNvPr id="2" name="Date Placeholder 1"/>
          <p:cNvSpPr>
            <a:spLocks noGrp="1"/>
          </p:cNvSpPr>
          <p:nvPr>
            <p:ph type="dt" sz="half" idx="10"/>
          </p:nvPr>
        </p:nvSpPr>
        <p:spPr>
          <a:xfrm>
            <a:off x="228600" y="6499226"/>
            <a:ext cx="2743200" cy="365125"/>
          </a:xfrm>
        </p:spPr>
        <p:txBody>
          <a:bodyPr/>
          <a:lstStyle/>
          <a:p>
            <a:fld id="{33F9CF7F-F018-4822-A36D-3A9288579CB7}" type="datetime1">
              <a:rPr lang="en-US" smtClean="0"/>
              <a:t>3/2/2024</a:t>
            </a:fld>
            <a:endParaRPr lang="en-IN"/>
          </a:p>
        </p:txBody>
      </p:sp>
      <p:sp>
        <p:nvSpPr>
          <p:cNvPr id="3" name="Footer Placeholder 2"/>
          <p:cNvSpPr>
            <a:spLocks noGrp="1"/>
          </p:cNvSpPr>
          <p:nvPr>
            <p:ph type="ftr" sz="quarter" idx="11"/>
          </p:nvPr>
        </p:nvSpPr>
        <p:spPr>
          <a:xfrm>
            <a:off x="3429000" y="6499226"/>
            <a:ext cx="4114800" cy="365125"/>
          </a:xfrm>
        </p:spPr>
        <p:txBody>
          <a:bodyPr/>
          <a:lstStyle/>
          <a:p>
            <a:endParaRPr lang="en-IN"/>
          </a:p>
        </p:txBody>
      </p:sp>
      <p:sp>
        <p:nvSpPr>
          <p:cNvPr id="4" name="Slide Number Placeholder 3"/>
          <p:cNvSpPr>
            <a:spLocks noGrp="1"/>
          </p:cNvSpPr>
          <p:nvPr>
            <p:ph type="sldNum" sz="quarter" idx="12"/>
          </p:nvPr>
        </p:nvSpPr>
        <p:spPr>
          <a:xfrm>
            <a:off x="8001000" y="6499226"/>
            <a:ext cx="2743200" cy="365125"/>
          </a:xfrm>
        </p:spPr>
        <p:txBody>
          <a:bodyPr/>
          <a:lstStyle/>
          <a:p>
            <a:fld id="{E81E1146-70FE-4F98-A0F5-16847C29B744}" type="slidenum">
              <a:rPr lang="en-IN" smtClean="0"/>
              <a:t>‹#›</a:t>
            </a:fld>
            <a:endParaRPr lang="en-IN"/>
          </a:p>
        </p:txBody>
      </p:sp>
      <p:sp>
        <p:nvSpPr>
          <p:cNvPr id="8" name="Title 1"/>
          <p:cNvSpPr>
            <a:spLocks noGrp="1"/>
          </p:cNvSpPr>
          <p:nvPr>
            <p:ph type="title"/>
          </p:nvPr>
        </p:nvSpPr>
        <p:spPr>
          <a:xfrm>
            <a:off x="228601" y="68242"/>
            <a:ext cx="11963400" cy="432000"/>
          </a:xfrm>
        </p:spPr>
        <p:txBody>
          <a:bodyPr>
            <a:noAutofit/>
          </a:bodyPr>
          <a:lstStyle>
            <a:lvl1pPr>
              <a:defRPr sz="2199" b="0">
                <a:solidFill>
                  <a:schemeClr val="bg1"/>
                </a:solidFill>
              </a:defRPr>
            </a:lvl1pPr>
          </a:lstStyle>
          <a:p>
            <a:r>
              <a:rPr lang="en-US"/>
              <a:t>Click to edit Master title style</a:t>
            </a:r>
            <a:endParaRPr lang="en-IN"/>
          </a:p>
        </p:txBody>
      </p:sp>
    </p:spTree>
    <p:extLst>
      <p:ext uri="{BB962C8B-B14F-4D97-AF65-F5344CB8AC3E}">
        <p14:creationId xmlns:p14="http://schemas.microsoft.com/office/powerpoint/2010/main" val="93137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2A22-E6CA-AA31-6C7F-332BDD8F70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9637DA-0237-5296-C206-E1FAEFA3A3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6D841B-6530-6AC8-8A96-FE6A0E901A0E}"/>
              </a:ext>
            </a:extLst>
          </p:cNvPr>
          <p:cNvSpPr>
            <a:spLocks noGrp="1"/>
          </p:cNvSpPr>
          <p:nvPr>
            <p:ph type="dt" sz="half" idx="10"/>
          </p:nvPr>
        </p:nvSpPr>
        <p:spPr/>
        <p:txBody>
          <a:bodyPr/>
          <a:lstStyle/>
          <a:p>
            <a:fld id="{A14E5BAE-E969-4024-8C27-52055C63445B}" type="datetime1">
              <a:rPr lang="en-US" smtClean="0"/>
              <a:t>3/2/2024</a:t>
            </a:fld>
            <a:endParaRPr lang="en-US"/>
          </a:p>
        </p:txBody>
      </p:sp>
      <p:sp>
        <p:nvSpPr>
          <p:cNvPr id="5" name="Footer Placeholder 4">
            <a:extLst>
              <a:ext uri="{FF2B5EF4-FFF2-40B4-BE49-F238E27FC236}">
                <a16:creationId xmlns:a16="http://schemas.microsoft.com/office/drawing/2014/main" id="{19233332-DD93-9822-4BDF-B0386C5F8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BD1393-BC89-4BCB-0537-9CF3991DD1FF}"/>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72144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FDA6C-052B-3A98-AD45-D4B1C9EDA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B9D60E-725C-3495-A7AE-CC105329F6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D6041-0F12-5BCB-5957-AA2C1140C0CD}"/>
              </a:ext>
            </a:extLst>
          </p:cNvPr>
          <p:cNvSpPr>
            <a:spLocks noGrp="1"/>
          </p:cNvSpPr>
          <p:nvPr>
            <p:ph type="dt" sz="half" idx="10"/>
          </p:nvPr>
        </p:nvSpPr>
        <p:spPr/>
        <p:txBody>
          <a:bodyPr/>
          <a:lstStyle/>
          <a:p>
            <a:fld id="{AC17C83F-369A-4BB2-B8DA-D2AFE668249A}" type="datetime1">
              <a:rPr lang="en-US" smtClean="0"/>
              <a:t>3/2/2024</a:t>
            </a:fld>
            <a:endParaRPr lang="en-US"/>
          </a:p>
        </p:txBody>
      </p:sp>
      <p:sp>
        <p:nvSpPr>
          <p:cNvPr id="5" name="Footer Placeholder 4">
            <a:extLst>
              <a:ext uri="{FF2B5EF4-FFF2-40B4-BE49-F238E27FC236}">
                <a16:creationId xmlns:a16="http://schemas.microsoft.com/office/drawing/2014/main" id="{45C043B2-2E55-FC25-0BB7-FEE326E51F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81C50-CB7F-9D3C-78D2-C34518F57C79}"/>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3512359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9E9-425F-8E4E-E1DD-6917ECBB8C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7ACBF8-F3F7-47CF-A545-8FACD9130C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39ED6B-3013-91DF-D6A3-FB11C9875F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0AFFEA-17C7-FE5B-F682-EC5139640726}"/>
              </a:ext>
            </a:extLst>
          </p:cNvPr>
          <p:cNvSpPr>
            <a:spLocks noGrp="1"/>
          </p:cNvSpPr>
          <p:nvPr>
            <p:ph type="dt" sz="half" idx="10"/>
          </p:nvPr>
        </p:nvSpPr>
        <p:spPr/>
        <p:txBody>
          <a:bodyPr/>
          <a:lstStyle/>
          <a:p>
            <a:fld id="{6CE7AEB5-7F50-4F1E-819B-0523C2CE3668}" type="datetime1">
              <a:rPr lang="en-US" smtClean="0"/>
              <a:t>3/2/2024</a:t>
            </a:fld>
            <a:endParaRPr lang="en-US"/>
          </a:p>
        </p:txBody>
      </p:sp>
      <p:sp>
        <p:nvSpPr>
          <p:cNvPr id="6" name="Footer Placeholder 5">
            <a:extLst>
              <a:ext uri="{FF2B5EF4-FFF2-40B4-BE49-F238E27FC236}">
                <a16:creationId xmlns:a16="http://schemas.microsoft.com/office/drawing/2014/main" id="{6FB8F98E-D5EA-6458-4844-9C08F08D71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FBB9B-850C-281D-B547-7BADE1899933}"/>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02243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8F30C-BFFD-A292-FC1C-11118314E2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800308-8CCA-CF8E-5565-505259C638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EC44C6-A602-3D23-C6EF-A90B204B87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E0DD5D-72C6-A789-2AD3-DD2E7C8AAF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7266CA-608F-107B-2455-F96C0195D9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3E9DE0-C685-4A4A-9C40-3CAA17FB65C5}"/>
              </a:ext>
            </a:extLst>
          </p:cNvPr>
          <p:cNvSpPr>
            <a:spLocks noGrp="1"/>
          </p:cNvSpPr>
          <p:nvPr>
            <p:ph type="dt" sz="half" idx="10"/>
          </p:nvPr>
        </p:nvSpPr>
        <p:spPr/>
        <p:txBody>
          <a:bodyPr/>
          <a:lstStyle/>
          <a:p>
            <a:fld id="{16119BE8-A2EF-4E31-8819-C222F0797875}" type="datetime1">
              <a:rPr lang="en-US" smtClean="0"/>
              <a:t>3/2/2024</a:t>
            </a:fld>
            <a:endParaRPr lang="en-US"/>
          </a:p>
        </p:txBody>
      </p:sp>
      <p:sp>
        <p:nvSpPr>
          <p:cNvPr id="8" name="Footer Placeholder 7">
            <a:extLst>
              <a:ext uri="{FF2B5EF4-FFF2-40B4-BE49-F238E27FC236}">
                <a16:creationId xmlns:a16="http://schemas.microsoft.com/office/drawing/2014/main" id="{D4F252C1-1847-1901-EF3A-551D8D297F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E22D83-B821-1610-90AA-E895BC30C856}"/>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3278448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948E-AAD7-FDD2-BB80-1AA23F65E8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6CB22E-1358-DB51-0DF3-E5AA15F67942}"/>
              </a:ext>
            </a:extLst>
          </p:cNvPr>
          <p:cNvSpPr>
            <a:spLocks noGrp="1"/>
          </p:cNvSpPr>
          <p:nvPr>
            <p:ph type="dt" sz="half" idx="10"/>
          </p:nvPr>
        </p:nvSpPr>
        <p:spPr/>
        <p:txBody>
          <a:bodyPr/>
          <a:lstStyle/>
          <a:p>
            <a:fld id="{B8AA414E-E88A-4489-A4C6-4ACB676AA9C4}" type="datetime1">
              <a:rPr lang="en-US" smtClean="0"/>
              <a:t>3/2/2024</a:t>
            </a:fld>
            <a:endParaRPr lang="en-US"/>
          </a:p>
        </p:txBody>
      </p:sp>
      <p:sp>
        <p:nvSpPr>
          <p:cNvPr id="4" name="Footer Placeholder 3">
            <a:extLst>
              <a:ext uri="{FF2B5EF4-FFF2-40B4-BE49-F238E27FC236}">
                <a16:creationId xmlns:a16="http://schemas.microsoft.com/office/drawing/2014/main" id="{94DA2FCF-23ED-DFCF-E2BC-DF6581795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F83935-C2AB-07C9-D616-77BDDF90FB84}"/>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84606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3F482-5B1F-B6F6-D329-AF2BF8CD9A17}"/>
              </a:ext>
            </a:extLst>
          </p:cNvPr>
          <p:cNvSpPr>
            <a:spLocks noGrp="1"/>
          </p:cNvSpPr>
          <p:nvPr>
            <p:ph type="dt" sz="half" idx="10"/>
          </p:nvPr>
        </p:nvSpPr>
        <p:spPr/>
        <p:txBody>
          <a:bodyPr/>
          <a:lstStyle/>
          <a:p>
            <a:fld id="{47FD2B89-B1F1-4C3E-9E36-E4E97814BF88}" type="datetime1">
              <a:rPr lang="en-US" smtClean="0"/>
              <a:t>3/2/2024</a:t>
            </a:fld>
            <a:endParaRPr lang="en-US"/>
          </a:p>
        </p:txBody>
      </p:sp>
      <p:sp>
        <p:nvSpPr>
          <p:cNvPr id="3" name="Footer Placeholder 2">
            <a:extLst>
              <a:ext uri="{FF2B5EF4-FFF2-40B4-BE49-F238E27FC236}">
                <a16:creationId xmlns:a16="http://schemas.microsoft.com/office/drawing/2014/main" id="{BA95895A-BBF9-1211-4F3E-218A31E727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4DFD18-AA3A-ABEF-71AC-1BC4954FADBA}"/>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52534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39C3-049D-3D07-1F1F-A8F4D0B85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4594B4-5813-4822-1F97-D5089E170E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992CC2-C8AA-18BE-892F-5E4DF0E50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51BC92-BE47-8AD0-289F-04C1FAFB3EA3}"/>
              </a:ext>
            </a:extLst>
          </p:cNvPr>
          <p:cNvSpPr>
            <a:spLocks noGrp="1"/>
          </p:cNvSpPr>
          <p:nvPr>
            <p:ph type="dt" sz="half" idx="10"/>
          </p:nvPr>
        </p:nvSpPr>
        <p:spPr/>
        <p:txBody>
          <a:bodyPr/>
          <a:lstStyle/>
          <a:p>
            <a:fld id="{8D24FE51-0548-403D-8419-FC2079F1F4F8}" type="datetime1">
              <a:rPr lang="en-US" smtClean="0"/>
              <a:t>3/2/2024</a:t>
            </a:fld>
            <a:endParaRPr lang="en-US"/>
          </a:p>
        </p:txBody>
      </p:sp>
      <p:sp>
        <p:nvSpPr>
          <p:cNvPr id="6" name="Footer Placeholder 5">
            <a:extLst>
              <a:ext uri="{FF2B5EF4-FFF2-40B4-BE49-F238E27FC236}">
                <a16:creationId xmlns:a16="http://schemas.microsoft.com/office/drawing/2014/main" id="{F2BD4DD4-E52C-647D-B216-DE6C02AB0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69462F-5207-85EA-CBEE-FB93C74E3CF1}"/>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77352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025E-F3CA-3CD5-0BD4-AF7E11007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742B97-646F-FC27-747A-D223F6BC4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541196-7BE2-C200-980E-31A58994F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175EC1-F0EF-4338-5335-E8760FBEDE3E}"/>
              </a:ext>
            </a:extLst>
          </p:cNvPr>
          <p:cNvSpPr>
            <a:spLocks noGrp="1"/>
          </p:cNvSpPr>
          <p:nvPr>
            <p:ph type="dt" sz="half" idx="10"/>
          </p:nvPr>
        </p:nvSpPr>
        <p:spPr/>
        <p:txBody>
          <a:bodyPr/>
          <a:lstStyle/>
          <a:p>
            <a:fld id="{C56170A3-357D-4222-ABE2-886B1ADCF0C8}" type="datetime1">
              <a:rPr lang="en-US" smtClean="0"/>
              <a:t>3/2/2024</a:t>
            </a:fld>
            <a:endParaRPr lang="en-US"/>
          </a:p>
        </p:txBody>
      </p:sp>
      <p:sp>
        <p:nvSpPr>
          <p:cNvPr id="6" name="Footer Placeholder 5">
            <a:extLst>
              <a:ext uri="{FF2B5EF4-FFF2-40B4-BE49-F238E27FC236}">
                <a16:creationId xmlns:a16="http://schemas.microsoft.com/office/drawing/2014/main" id="{ACFE6317-455E-23BF-396B-1608DF4F27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7DA8DD-6D32-99CE-1892-F1965D65109F}"/>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69322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9C8CB3-95D5-914B-1D34-2E8538B310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AEF04-63D5-986B-B71C-73E11E06C9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A82F5-EEDE-E73E-B160-0C80175126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7AE7A-BD5A-4B3E-B903-676806A5DD6C}" type="datetime1">
              <a:rPr lang="en-US" smtClean="0"/>
              <a:t>3/2/2024</a:t>
            </a:fld>
            <a:endParaRPr lang="en-US"/>
          </a:p>
        </p:txBody>
      </p:sp>
      <p:sp>
        <p:nvSpPr>
          <p:cNvPr id="5" name="Footer Placeholder 4">
            <a:extLst>
              <a:ext uri="{FF2B5EF4-FFF2-40B4-BE49-F238E27FC236}">
                <a16:creationId xmlns:a16="http://schemas.microsoft.com/office/drawing/2014/main" id="{5059423C-67D9-FC38-A9CD-8166567340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DA0D3A-D88F-AB6F-D487-0CD6601AC1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381F5-1DFE-4F80-8BBF-2ED8CFED3DCE}" type="slidenum">
              <a:rPr lang="en-US" smtClean="0"/>
              <a:t>‹#›</a:t>
            </a:fld>
            <a:endParaRPr lang="en-US"/>
          </a:p>
        </p:txBody>
      </p:sp>
    </p:spTree>
    <p:extLst>
      <p:ext uri="{BB962C8B-B14F-4D97-AF65-F5344CB8AC3E}">
        <p14:creationId xmlns:p14="http://schemas.microsoft.com/office/powerpoint/2010/main" val="2673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81B00-6DC2-79AB-1597-A246559EDE7C}"/>
              </a:ext>
            </a:extLst>
          </p:cNvPr>
          <p:cNvSpPr>
            <a:spLocks noGrp="1"/>
          </p:cNvSpPr>
          <p:nvPr>
            <p:ph type="ctrTitle"/>
          </p:nvPr>
        </p:nvSpPr>
        <p:spPr>
          <a:xfrm>
            <a:off x="0" y="0"/>
            <a:ext cx="12192000" cy="6858000"/>
          </a:xfrm>
          <a:solidFill>
            <a:schemeClr val="bg1">
              <a:lumMod val="95000"/>
            </a:schemeClr>
          </a:solidFill>
        </p:spPr>
        <p:txBody>
          <a:bodyPr>
            <a:normAutofit fontScale="90000"/>
          </a:bodyPr>
          <a:lstStyle/>
          <a:p>
            <a:pPr rtl="0">
              <a:lnSpc>
                <a:spcPct val="150000"/>
              </a:lnSpc>
            </a:pP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P</a:t>
            </a:r>
            <a:r>
              <a:rPr lang="hi-IN" dirty="0">
                <a:latin typeface="Arial" panose="020B0604020202020204" pitchFamily="34" charset="0"/>
              </a:rPr>
              <a:t>resentation </a:t>
            </a:r>
            <a:br>
              <a:rPr lang="en-US" dirty="0">
                <a:latin typeface="Arial" panose="020B0604020202020204" pitchFamily="34" charset="0"/>
              </a:rPr>
            </a:br>
            <a:r>
              <a:rPr lang="en-US" sz="4400" dirty="0">
                <a:latin typeface="Arial" panose="020B0604020202020204" pitchFamily="34" charset="0"/>
              </a:rPr>
              <a:t>on</a:t>
            </a:r>
            <a:br>
              <a:rPr lang="en-US" dirty="0">
                <a:latin typeface="Arial" panose="020B0604020202020204" pitchFamily="34" charset="0"/>
              </a:rPr>
            </a:br>
            <a:r>
              <a:rPr lang="en-US" dirty="0">
                <a:latin typeface="Arial" panose="020B0604020202020204" pitchFamily="34" charset="0"/>
                <a:cs typeface="Arial" panose="020B0604020202020204" pitchFamily="34" charset="0"/>
              </a:rPr>
              <a:t>e</a:t>
            </a:r>
            <a:r>
              <a:rPr lang="hi-IN" dirty="0">
                <a:latin typeface="Arial" panose="020B0604020202020204" pitchFamily="34" charset="0"/>
              </a:rPr>
              <a:t>-Kisan </a:t>
            </a:r>
            <a:r>
              <a:rPr lang="en-US" dirty="0" err="1">
                <a:latin typeface="Arial" panose="020B0604020202020204" pitchFamily="34" charset="0"/>
                <a:cs typeface="Arial" panose="020B0604020202020204" pitchFamily="34" charset="0"/>
              </a:rPr>
              <a:t>Upaj</a:t>
            </a:r>
            <a:r>
              <a:rPr lang="en-US" dirty="0">
                <a:latin typeface="Arial" panose="020B0604020202020204" pitchFamily="34" charset="0"/>
                <a:cs typeface="Arial" panose="020B0604020202020204" pitchFamily="34" charset="0"/>
              </a:rPr>
              <a:t> Nidhi</a:t>
            </a:r>
            <a:br>
              <a:rPr lang="hi-IN" dirty="0">
                <a:latin typeface="Arial" panose="020B0604020202020204" pitchFamily="34" charset="0"/>
              </a:rPr>
            </a:br>
            <a:r>
              <a:rPr lang="hi-IN" sz="4000" dirty="0">
                <a:latin typeface="Arial" panose="020B0604020202020204" pitchFamily="34" charset="0"/>
              </a:rPr>
              <a:t>(Digital Gateway)</a:t>
            </a:r>
            <a:br>
              <a:rPr lang="hi-IN" dirty="0">
                <a:latin typeface="Arial" panose="020B0604020202020204" pitchFamily="34" charset="0"/>
              </a:rPr>
            </a:br>
            <a:br>
              <a:rPr lang="hi-IN" dirty="0">
                <a:latin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2634BE30-6EA6-133A-03B9-7AE44A72E054}"/>
              </a:ext>
            </a:extLst>
          </p:cNvPr>
          <p:cNvSpPr>
            <a:spLocks noGrp="1"/>
          </p:cNvSpPr>
          <p:nvPr>
            <p:ph type="sldNum" sz="quarter" idx="12"/>
          </p:nvPr>
        </p:nvSpPr>
        <p:spPr/>
        <p:txBody>
          <a:bodyPr/>
          <a:lstStyle/>
          <a:p>
            <a:fld id="{39E381F5-1DFE-4F80-8BBF-2ED8CFED3DCE}" type="slidenum">
              <a:rPr lang="en-US" smtClean="0"/>
              <a:t>1</a:t>
            </a:fld>
            <a:endParaRPr lang="en-US"/>
          </a:p>
        </p:txBody>
      </p:sp>
    </p:spTree>
    <p:extLst>
      <p:ext uri="{BB962C8B-B14F-4D97-AF65-F5344CB8AC3E}">
        <p14:creationId xmlns:p14="http://schemas.microsoft.com/office/powerpoint/2010/main" val="179786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B2AA-1ABF-926A-A5B4-02F658CA377A}"/>
              </a:ext>
            </a:extLst>
          </p:cNvPr>
          <p:cNvSpPr>
            <a:spLocks noGrp="1"/>
          </p:cNvSpPr>
          <p:nvPr>
            <p:ph type="title"/>
          </p:nvPr>
        </p:nvSpPr>
        <p:spPr>
          <a:solidFill>
            <a:schemeClr val="bg1">
              <a:lumMod val="95000"/>
            </a:schemeClr>
          </a:solidFill>
        </p:spPr>
        <p:txBody>
          <a:bodyPr/>
          <a:lstStyle/>
          <a:p>
            <a:pPr algn="ctr" rtl="0"/>
            <a:r>
              <a:rPr lang="hi-IN" dirty="0">
                <a:latin typeface="Arial" panose="020B0604020202020204" pitchFamily="34" charset="0"/>
              </a:rPr>
              <a:t>Preface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5A4F6AC-F941-1006-B625-DC252C1923C1}"/>
              </a:ext>
            </a:extLst>
          </p:cNvPr>
          <p:cNvSpPr>
            <a:spLocks noGrp="1"/>
          </p:cNvSpPr>
          <p:nvPr>
            <p:ph idx="1"/>
          </p:nvPr>
        </p:nvSpPr>
        <p:spPr>
          <a:xfrm>
            <a:off x="838200" y="1825625"/>
            <a:ext cx="10744200" cy="4351338"/>
          </a:xfrm>
        </p:spPr>
        <p:txBody>
          <a:bodyPr>
            <a:normAutofit/>
          </a:bodyPr>
          <a:lstStyle/>
          <a:p>
            <a:pPr algn="just" rtl="0"/>
            <a:r>
              <a:rPr lang="hi-IN" dirty="0">
                <a:latin typeface="Arial" panose="020B0604020202020204" pitchFamily="34" charset="0"/>
              </a:rPr>
              <a:t>WDRA proposed the concept of an electronic platform (Digital Gateway) to facilitate the process of obtaining loans on e-NWR from banks.</a:t>
            </a:r>
            <a:endParaRPr lang="en-US" dirty="0">
              <a:latin typeface="Arial" panose="020B0604020202020204" pitchFamily="34" charset="0"/>
              <a:cs typeface="Arial" panose="020B0604020202020204" pitchFamily="34" charset="0"/>
            </a:endParaRPr>
          </a:p>
          <a:p>
            <a:pPr algn="just" rtl="0"/>
            <a:r>
              <a:rPr lang="hi-IN" dirty="0">
                <a:latin typeface="Arial" panose="020B0604020202020204" pitchFamily="34" charset="0"/>
              </a:rPr>
              <a:t>DFPD </a:t>
            </a:r>
            <a:r>
              <a:rPr lang="en-US" dirty="0">
                <a:latin typeface="Arial" panose="020B0604020202020204" pitchFamily="34" charset="0"/>
              </a:rPr>
              <a:t>consented to the </a:t>
            </a:r>
            <a:r>
              <a:rPr lang="hi-IN" dirty="0">
                <a:latin typeface="Arial" panose="020B0604020202020204" pitchFamily="34" charset="0"/>
              </a:rPr>
              <a:t>implement</a:t>
            </a:r>
            <a:r>
              <a:rPr lang="en-US" dirty="0">
                <a:latin typeface="Arial" panose="020B0604020202020204" pitchFamily="34" charset="0"/>
              </a:rPr>
              <a:t>action of</a:t>
            </a:r>
            <a:r>
              <a:rPr lang="hi-IN" dirty="0">
                <a:latin typeface="Arial" panose="020B0604020202020204" pitchFamily="34" charset="0"/>
              </a:rPr>
              <a:t> the concept.</a:t>
            </a:r>
          </a:p>
          <a:p>
            <a:pPr algn="just" rtl="0"/>
            <a:r>
              <a:rPr lang="en-US" dirty="0">
                <a:latin typeface="Arial" panose="020B0604020202020204" pitchFamily="34" charset="0"/>
              </a:rPr>
              <a:t>T</a:t>
            </a:r>
            <a:r>
              <a:rPr lang="hi-IN" dirty="0">
                <a:latin typeface="Arial" panose="020B0604020202020204" pitchFamily="34" charset="0"/>
              </a:rPr>
              <a:t>ask </a:t>
            </a:r>
            <a:r>
              <a:rPr lang="en-US" dirty="0">
                <a:latin typeface="Arial" panose="020B0604020202020204" pitchFamily="34" charset="0"/>
              </a:rPr>
              <a:t>F</a:t>
            </a:r>
            <a:r>
              <a:rPr lang="hi-IN" dirty="0">
                <a:latin typeface="Arial" panose="020B0604020202020204" pitchFamily="34" charset="0"/>
              </a:rPr>
              <a:t>orce </a:t>
            </a:r>
            <a:r>
              <a:rPr lang="en-US" dirty="0">
                <a:latin typeface="Arial" panose="020B0604020202020204" pitchFamily="34" charset="0"/>
              </a:rPr>
              <a:t>was requested  for implementation through DFS who has formed the Task Force.</a:t>
            </a:r>
            <a:endParaRPr lang="hi-IN" dirty="0">
              <a:latin typeface="Arial" panose="020B0604020202020204" pitchFamily="34" charset="0"/>
            </a:endParaRPr>
          </a:p>
          <a:p>
            <a:pPr algn="just" rtl="0"/>
            <a:r>
              <a:rPr lang="hi-IN" dirty="0">
                <a:latin typeface="Arial" panose="020B0604020202020204" pitchFamily="34" charset="0"/>
              </a:rPr>
              <a:t>After several rounds of discussions by WDRA with DFPD and NABARD, the digital gateway was hosted on the 'Jan Samarth' portal developed by the Task Force for other loan schemes of the Government of India.</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4E15B3F-1036-7833-58EE-24764183C849}"/>
              </a:ext>
            </a:extLst>
          </p:cNvPr>
          <p:cNvSpPr>
            <a:spLocks noGrp="1"/>
          </p:cNvSpPr>
          <p:nvPr>
            <p:ph type="sldNum" sz="quarter" idx="12"/>
          </p:nvPr>
        </p:nvSpPr>
        <p:spPr/>
        <p:txBody>
          <a:bodyPr/>
          <a:lstStyle/>
          <a:p>
            <a:fld id="{39E381F5-1DFE-4F80-8BBF-2ED8CFED3DCE}" type="slidenum">
              <a:rPr lang="en-US" smtClean="0"/>
              <a:t>2</a:t>
            </a:fld>
            <a:endParaRPr lang="en-US"/>
          </a:p>
        </p:txBody>
      </p:sp>
    </p:spTree>
    <p:extLst>
      <p:ext uri="{BB962C8B-B14F-4D97-AF65-F5344CB8AC3E}">
        <p14:creationId xmlns:p14="http://schemas.microsoft.com/office/powerpoint/2010/main" val="117135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69AE0-CF06-D1FD-C870-C5D9A0CA56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0140F2-215D-688F-288C-C1F8E48CCC6C}"/>
              </a:ext>
            </a:extLst>
          </p:cNvPr>
          <p:cNvSpPr>
            <a:spLocks noGrp="1"/>
          </p:cNvSpPr>
          <p:nvPr>
            <p:ph type="title"/>
          </p:nvPr>
        </p:nvSpPr>
        <p:spPr>
          <a:xfrm>
            <a:off x="838200" y="365125"/>
            <a:ext cx="10515600" cy="970189"/>
          </a:xfrm>
          <a:solidFill>
            <a:schemeClr val="bg1">
              <a:lumMod val="95000"/>
            </a:schemeClr>
          </a:solidFill>
        </p:spPr>
        <p:txBody>
          <a:bodyPr/>
          <a:lstStyle/>
          <a:p>
            <a:pPr algn="ctr" rtl="0"/>
            <a:r>
              <a:rPr lang="hi-IN" dirty="0">
                <a:latin typeface="Arial" panose="020B0604020202020204" pitchFamily="34" charset="0"/>
              </a:rPr>
              <a:t>Benefits of Digital Gateway</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68C6530-C703-65F7-FB86-F4C988A8EB6C}"/>
              </a:ext>
            </a:extLst>
          </p:cNvPr>
          <p:cNvSpPr>
            <a:spLocks noGrp="1"/>
          </p:cNvSpPr>
          <p:nvPr>
            <p:ph idx="1"/>
          </p:nvPr>
        </p:nvSpPr>
        <p:spPr>
          <a:xfrm>
            <a:off x="838200" y="1553028"/>
            <a:ext cx="10515600" cy="4939847"/>
          </a:xfrm>
        </p:spPr>
        <p:txBody>
          <a:bodyPr>
            <a:normAutofit lnSpcReduction="10000"/>
          </a:bodyPr>
          <a:lstStyle/>
          <a:p>
            <a:pPr marL="514350" indent="-514350" algn="just" rtl="0">
              <a:buFont typeface="+mj-lt"/>
              <a:buAutoNum type="arabicPeriod"/>
            </a:pPr>
            <a:r>
              <a:rPr lang="hi-IN" dirty="0">
                <a:latin typeface="Arial" panose="020B0604020202020204" pitchFamily="34" charset="0"/>
              </a:rPr>
              <a:t>In the digital gateway process, online in-principle approval will be given on the loan application. After that the loan will be dis</a:t>
            </a:r>
            <a:r>
              <a:rPr lang="en-US" dirty="0" err="1">
                <a:latin typeface="Arial" panose="020B0604020202020204" pitchFamily="34" charset="0"/>
              </a:rPr>
              <a:t>bursed</a:t>
            </a:r>
            <a:r>
              <a:rPr lang="hi-IN" dirty="0">
                <a:latin typeface="Arial" panose="020B0604020202020204" pitchFamily="34" charset="0"/>
              </a:rPr>
              <a:t> by the bank after completing the records.</a:t>
            </a:r>
          </a:p>
          <a:p>
            <a:pPr marL="514350" indent="-514350" algn="just" rtl="0">
              <a:buFont typeface="+mj-lt"/>
              <a:buAutoNum type="arabicPeriod"/>
            </a:pPr>
            <a:r>
              <a:rPr lang="hi-IN" dirty="0">
                <a:latin typeface="Arial" panose="020B0604020202020204" pitchFamily="34" charset="0"/>
              </a:rPr>
              <a:t>With the use of digital gateway, the farmer will be </a:t>
            </a:r>
            <a:r>
              <a:rPr lang="en-US" dirty="0">
                <a:latin typeface="Arial" panose="020B0604020202020204" pitchFamily="34" charset="0"/>
              </a:rPr>
              <a:t>spared visits</a:t>
            </a:r>
            <a:r>
              <a:rPr lang="hi-IN" dirty="0">
                <a:latin typeface="Arial" panose="020B0604020202020204" pitchFamily="34" charset="0"/>
              </a:rPr>
              <a:t> </a:t>
            </a:r>
            <a:r>
              <a:rPr lang="en-US" dirty="0">
                <a:latin typeface="Arial" panose="020B0604020202020204" pitchFamily="34" charset="0"/>
              </a:rPr>
              <a:t>to</a:t>
            </a:r>
            <a:r>
              <a:rPr lang="hi-IN" dirty="0">
                <a:latin typeface="Arial" panose="020B0604020202020204" pitchFamily="34" charset="0"/>
              </a:rPr>
              <a:t> the bank for loan application. Farmers will be able to submit their loan applications while sitting at home.</a:t>
            </a:r>
          </a:p>
          <a:p>
            <a:pPr marL="514350" indent="-514350" algn="just" rtl="0">
              <a:buFont typeface="+mj-lt"/>
              <a:buAutoNum type="arabicPeriod"/>
            </a:pPr>
            <a:r>
              <a:rPr lang="hi-IN" dirty="0">
                <a:latin typeface="Arial" panose="020B0604020202020204" pitchFamily="34" charset="0"/>
              </a:rPr>
              <a:t>The gateway will also make it easier for bank employees to examine the loan application as the initial scrutiny of the application at various points will be done online through the gateway itself.</a:t>
            </a:r>
          </a:p>
          <a:p>
            <a:pPr marL="514350" indent="-514350" algn="just" rtl="0">
              <a:buFont typeface="+mj-lt"/>
              <a:buAutoNum type="arabicPeriod"/>
            </a:pPr>
            <a:r>
              <a:rPr lang="hi-IN" dirty="0">
                <a:latin typeface="Arial" panose="020B0604020202020204" pitchFamily="34" charset="0"/>
              </a:rPr>
              <a:t>The system will be progressively improved based on experience in using the gateway.</a:t>
            </a:r>
          </a:p>
          <a:p>
            <a:pPr algn="just" rtl="0"/>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E09BC86-B2FB-7414-C21A-89687CC30911}"/>
              </a:ext>
            </a:extLst>
          </p:cNvPr>
          <p:cNvSpPr>
            <a:spLocks noGrp="1"/>
          </p:cNvSpPr>
          <p:nvPr>
            <p:ph type="sldNum" sz="quarter" idx="12"/>
          </p:nvPr>
        </p:nvSpPr>
        <p:spPr/>
        <p:txBody>
          <a:bodyPr/>
          <a:lstStyle/>
          <a:p>
            <a:fld id="{39E381F5-1DFE-4F80-8BBF-2ED8CFED3DCE}" type="slidenum">
              <a:rPr lang="en-US" smtClean="0"/>
              <a:t>3</a:t>
            </a:fld>
            <a:endParaRPr lang="en-US"/>
          </a:p>
        </p:txBody>
      </p:sp>
    </p:spTree>
    <p:extLst>
      <p:ext uri="{BB962C8B-B14F-4D97-AF65-F5344CB8AC3E}">
        <p14:creationId xmlns:p14="http://schemas.microsoft.com/office/powerpoint/2010/main" val="255534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0663A-B6C9-569E-B3F9-A6C5D632835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8B8C578-F4F9-3A83-AF7E-7883A65DDDB4}"/>
              </a:ext>
            </a:extLst>
          </p:cNvPr>
          <p:cNvSpPr>
            <a:spLocks noGrp="1"/>
          </p:cNvSpPr>
          <p:nvPr>
            <p:ph type="title"/>
          </p:nvPr>
        </p:nvSpPr>
        <p:spPr>
          <a:solidFill>
            <a:schemeClr val="bg1">
              <a:lumMod val="95000"/>
            </a:schemeClr>
          </a:solidFill>
        </p:spPr>
        <p:txBody>
          <a:bodyPr/>
          <a:lstStyle/>
          <a:p>
            <a:pPr algn="ctr" rtl="0"/>
            <a:r>
              <a:rPr lang="hi-IN" dirty="0">
                <a:latin typeface="Arial" panose="020B0604020202020204" pitchFamily="34" charset="0"/>
              </a:rPr>
              <a:t>Benefits of Digital Gateway</a:t>
            </a:r>
            <a:endParaRPr lang="en-US"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434A0894-F48D-42A7-C8E0-0957D4F0698D}"/>
              </a:ext>
            </a:extLst>
          </p:cNvPr>
          <p:cNvSpPr>
            <a:spLocks noGrp="1"/>
          </p:cNvSpPr>
          <p:nvPr>
            <p:ph idx="1"/>
          </p:nvPr>
        </p:nvSpPr>
        <p:spPr>
          <a:xfrm>
            <a:off x="838200" y="1825625"/>
            <a:ext cx="10515600" cy="4111151"/>
          </a:xfrm>
        </p:spPr>
        <p:txBody>
          <a:bodyPr>
            <a:normAutofit/>
          </a:bodyPr>
          <a:lstStyle/>
          <a:p>
            <a:pPr marL="514350" indent="-514350" algn="just" rtl="0">
              <a:buFont typeface="+mj-lt"/>
              <a:buAutoNum type="arabicPeriod" startAt="5"/>
            </a:pPr>
            <a:r>
              <a:rPr lang="hi-IN" dirty="0">
                <a:latin typeface="Arial" panose="020B0604020202020204" pitchFamily="34" charset="0"/>
              </a:rPr>
              <a:t>The digital gateway is an important step towards connecting farmers with banks and making loan access easier.</a:t>
            </a:r>
          </a:p>
          <a:p>
            <a:pPr marL="514350" indent="-514350" algn="just" rtl="0">
              <a:buFont typeface="+mj-lt"/>
              <a:buAutoNum type="arabicPeriod" startAt="5"/>
            </a:pPr>
            <a:endParaRPr lang="hi-IN" dirty="0">
              <a:latin typeface="Arial" panose="020B0604020202020204" pitchFamily="34" charset="0"/>
            </a:endParaRPr>
          </a:p>
          <a:p>
            <a:pPr marL="514350" indent="-514350" algn="just" rtl="0">
              <a:buFont typeface="+mj-lt"/>
              <a:buAutoNum type="arabicPeriod" startAt="5"/>
            </a:pPr>
            <a:r>
              <a:rPr lang="hi-IN" dirty="0">
                <a:latin typeface="Arial" panose="020B0604020202020204" pitchFamily="34" charset="0"/>
              </a:rPr>
              <a:t>This will improve </a:t>
            </a:r>
            <a:r>
              <a:rPr lang="en-US" dirty="0">
                <a:latin typeface="Arial" panose="020B0604020202020204" pitchFamily="34" charset="0"/>
              </a:rPr>
              <a:t>pledge</a:t>
            </a:r>
            <a:r>
              <a:rPr lang="hi-IN" dirty="0">
                <a:latin typeface="Arial" panose="020B0604020202020204" pitchFamily="34" charset="0"/>
              </a:rPr>
              <a:t> finance against agricultural stock from current levels across the country.</a:t>
            </a:r>
          </a:p>
          <a:p>
            <a:pPr marL="514350" indent="-514350" algn="just" rtl="0">
              <a:buFont typeface="+mj-lt"/>
              <a:buAutoNum type="arabicPeriod" startAt="5"/>
            </a:pPr>
            <a:endParaRPr lang="hi-IN" dirty="0">
              <a:latin typeface="Arial" panose="020B0604020202020204" pitchFamily="34" charset="0"/>
            </a:endParaRPr>
          </a:p>
          <a:p>
            <a:pPr marL="514350" indent="-514350" algn="just" rtl="0">
              <a:buFont typeface="+mj-lt"/>
              <a:buAutoNum type="arabicPeriod" startAt="5"/>
            </a:pPr>
            <a:r>
              <a:rPr lang="hi-IN" dirty="0">
                <a:latin typeface="Arial" panose="020B0604020202020204" pitchFamily="34" charset="0"/>
              </a:rPr>
              <a:t>This is another step towards providing digital finance in rural areas.</a:t>
            </a:r>
            <a:endParaRPr 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EB334609-E62D-5649-7380-C6F43181765B}"/>
              </a:ext>
            </a:extLst>
          </p:cNvPr>
          <p:cNvSpPr>
            <a:spLocks noGrp="1"/>
          </p:cNvSpPr>
          <p:nvPr>
            <p:ph type="sldNum" sz="quarter" idx="12"/>
          </p:nvPr>
        </p:nvSpPr>
        <p:spPr/>
        <p:txBody>
          <a:bodyPr/>
          <a:lstStyle/>
          <a:p>
            <a:fld id="{39E381F5-1DFE-4F80-8BBF-2ED8CFED3DCE}" type="slidenum">
              <a:rPr lang="en-US" smtClean="0"/>
              <a:t>4</a:t>
            </a:fld>
            <a:endParaRPr lang="en-US"/>
          </a:p>
        </p:txBody>
      </p:sp>
    </p:spTree>
    <p:extLst>
      <p:ext uri="{BB962C8B-B14F-4D97-AF65-F5344CB8AC3E}">
        <p14:creationId xmlns:p14="http://schemas.microsoft.com/office/powerpoint/2010/main" val="201250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1BF3D-6C48-F49F-CDAD-6A1B547791B6}"/>
              </a:ext>
            </a:extLst>
          </p:cNvPr>
          <p:cNvSpPr>
            <a:spLocks noGrp="1"/>
          </p:cNvSpPr>
          <p:nvPr>
            <p:ph type="title"/>
          </p:nvPr>
        </p:nvSpPr>
        <p:spPr>
          <a:solidFill>
            <a:schemeClr val="bg1">
              <a:lumMod val="95000"/>
            </a:schemeClr>
          </a:solidFill>
        </p:spPr>
        <p:txBody>
          <a:bodyPr/>
          <a:lstStyle/>
          <a:p>
            <a:pPr algn="ctr" rtl="0"/>
            <a:r>
              <a:rPr lang="hi-IN" dirty="0">
                <a:latin typeface="Arial" panose="020B0604020202020204" pitchFamily="34" charset="0"/>
              </a:rPr>
              <a:t>Details of loan approval process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3391567-B8F5-3CAE-AB42-33B535CC162C}"/>
              </a:ext>
            </a:extLst>
          </p:cNvPr>
          <p:cNvSpPr>
            <a:spLocks noGrp="1"/>
          </p:cNvSpPr>
          <p:nvPr>
            <p:ph idx="1"/>
          </p:nvPr>
        </p:nvSpPr>
        <p:spPr/>
        <p:txBody>
          <a:bodyPr>
            <a:normAutofit fontScale="92500"/>
          </a:bodyPr>
          <a:lstStyle/>
          <a:p>
            <a:pPr marL="0" indent="0" algn="just" rtl="0">
              <a:buNone/>
            </a:pPr>
            <a:r>
              <a:rPr lang="hi-IN" dirty="0">
                <a:latin typeface="Arial" panose="020B0604020202020204" pitchFamily="34" charset="0"/>
              </a:rPr>
              <a:t>1. The applicant will register on the portal with the mobile number registered in the repository account number.</a:t>
            </a:r>
            <a:endParaRPr lang="en-US" dirty="0">
              <a:latin typeface="Arial" panose="020B0604020202020204" pitchFamily="34" charset="0"/>
              <a:cs typeface="Arial" panose="020B0604020202020204" pitchFamily="34" charset="0"/>
            </a:endParaRPr>
          </a:p>
          <a:p>
            <a:pPr marL="0" indent="0" algn="just" rtl="0">
              <a:buNone/>
            </a:pPr>
            <a:r>
              <a:rPr lang="en-US" dirty="0">
                <a:latin typeface="Arial" panose="020B0604020202020204" pitchFamily="34" charset="0"/>
                <a:cs typeface="Arial" panose="020B0604020202020204" pitchFamily="34" charset="0"/>
              </a:rPr>
              <a:t>2.</a:t>
            </a:r>
            <a:r>
              <a:rPr lang="hi-IN" dirty="0">
                <a:latin typeface="Arial" panose="020B0604020202020204" pitchFamily="34" charset="0"/>
              </a:rPr>
              <a:t>The applicant will enter the Repository Account Number and other necessary information to </a:t>
            </a:r>
            <a:r>
              <a:rPr lang="en-US" dirty="0">
                <a:latin typeface="Arial" panose="020B0604020202020204" pitchFamily="34" charset="0"/>
              </a:rPr>
              <a:t>fetch</a:t>
            </a:r>
            <a:r>
              <a:rPr lang="hi-IN" dirty="0">
                <a:latin typeface="Arial" panose="020B0604020202020204" pitchFamily="34" charset="0"/>
              </a:rPr>
              <a:t> the </a:t>
            </a:r>
            <a:r>
              <a:rPr lang="en-US" dirty="0">
                <a:latin typeface="Arial" panose="020B0604020202020204" pitchFamily="34" charset="0"/>
              </a:rPr>
              <a:t>e</a:t>
            </a:r>
            <a:r>
              <a:rPr lang="hi-IN" dirty="0">
                <a:latin typeface="Arial" panose="020B0604020202020204" pitchFamily="34" charset="0"/>
              </a:rPr>
              <a:t>NWR issued in his/her account.</a:t>
            </a:r>
            <a:endParaRPr lang="en-US" dirty="0">
              <a:latin typeface="Arial" panose="020B0604020202020204" pitchFamily="34" charset="0"/>
              <a:cs typeface="Arial" panose="020B0604020202020204" pitchFamily="34" charset="0"/>
            </a:endParaRPr>
          </a:p>
          <a:p>
            <a:pPr marL="0" indent="0" algn="just" rtl="0">
              <a:buNone/>
            </a:pPr>
            <a:r>
              <a:rPr lang="hi-IN" dirty="0">
                <a:latin typeface="Arial" panose="020B0604020202020204" pitchFamily="34" charset="0"/>
              </a:rPr>
              <a:t>3. The applicant will select the number of ENWRs to be </a:t>
            </a:r>
            <a:r>
              <a:rPr lang="en-US" dirty="0">
                <a:latin typeface="Arial" panose="020B0604020202020204" pitchFamily="34" charset="0"/>
              </a:rPr>
              <a:t>pledged</a:t>
            </a:r>
            <a:r>
              <a:rPr lang="hi-IN" dirty="0">
                <a:latin typeface="Arial" panose="020B0604020202020204" pitchFamily="34" charset="0"/>
              </a:rPr>
              <a:t> and complete Aadhaar authentication.</a:t>
            </a:r>
            <a:endParaRPr lang="en-US" dirty="0">
              <a:latin typeface="Arial" panose="020B0604020202020204" pitchFamily="34" charset="0"/>
              <a:cs typeface="Arial" panose="020B0604020202020204" pitchFamily="34" charset="0"/>
            </a:endParaRPr>
          </a:p>
          <a:p>
            <a:pPr marL="0" indent="0" algn="just" rtl="0">
              <a:buNone/>
            </a:pPr>
            <a:r>
              <a:rPr lang="hi-IN" dirty="0">
                <a:latin typeface="Arial" panose="020B0604020202020204" pitchFamily="34" charset="0"/>
              </a:rPr>
              <a:t>4. The applicant will submit the application by entering other details like PAN/Form 60, income and asset details, existing loan details etc.</a:t>
            </a:r>
            <a:endParaRPr lang="en-US" dirty="0">
              <a:latin typeface="Arial" panose="020B0604020202020204" pitchFamily="34" charset="0"/>
              <a:cs typeface="Arial" panose="020B0604020202020204" pitchFamily="34" charset="0"/>
            </a:endParaRPr>
          </a:p>
          <a:p>
            <a:pPr marL="0" indent="0" algn="just" rtl="0">
              <a:buNone/>
            </a:pPr>
            <a:r>
              <a:rPr lang="hi-IN" dirty="0">
                <a:latin typeface="Arial" panose="020B0604020202020204" pitchFamily="34" charset="0"/>
              </a:rPr>
              <a:t>5. The gateway will get the details of the applicant from the credit bureau online.</a:t>
            </a:r>
            <a:r>
              <a:rPr lang="en-US"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43F6040A-4FD0-17B8-4F93-72B99A0C3F5B}"/>
              </a:ext>
            </a:extLst>
          </p:cNvPr>
          <p:cNvSpPr>
            <a:spLocks noGrp="1"/>
          </p:cNvSpPr>
          <p:nvPr>
            <p:ph type="sldNum" sz="quarter" idx="12"/>
          </p:nvPr>
        </p:nvSpPr>
        <p:spPr/>
        <p:txBody>
          <a:bodyPr/>
          <a:lstStyle/>
          <a:p>
            <a:fld id="{39E381F5-1DFE-4F80-8BBF-2ED8CFED3DCE}" type="slidenum">
              <a:rPr lang="en-US" smtClean="0"/>
              <a:t>5</a:t>
            </a:fld>
            <a:endParaRPr lang="en-US"/>
          </a:p>
        </p:txBody>
      </p:sp>
    </p:spTree>
    <p:extLst>
      <p:ext uri="{BB962C8B-B14F-4D97-AF65-F5344CB8AC3E}">
        <p14:creationId xmlns:p14="http://schemas.microsoft.com/office/powerpoint/2010/main" val="331259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28B8C-7B11-788C-1A33-26809DB279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265F2D-58B3-7E9A-386D-582F4CD9CD77}"/>
              </a:ext>
            </a:extLst>
          </p:cNvPr>
          <p:cNvSpPr>
            <a:spLocks noGrp="1"/>
          </p:cNvSpPr>
          <p:nvPr>
            <p:ph type="title"/>
          </p:nvPr>
        </p:nvSpPr>
        <p:spPr>
          <a:solidFill>
            <a:schemeClr val="bg1">
              <a:lumMod val="95000"/>
            </a:schemeClr>
          </a:solidFill>
        </p:spPr>
        <p:txBody>
          <a:bodyPr/>
          <a:lstStyle/>
          <a:p>
            <a:pPr algn="ctr" rtl="0"/>
            <a:r>
              <a:rPr lang="hi-IN" dirty="0">
                <a:latin typeface="Arial" panose="020B0604020202020204" pitchFamily="34" charset="0"/>
              </a:rPr>
              <a:t>Details of loan approval process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C8B18F9-BBEC-7B55-B041-676F9555A857}"/>
              </a:ext>
            </a:extLst>
          </p:cNvPr>
          <p:cNvSpPr>
            <a:spLocks noGrp="1"/>
          </p:cNvSpPr>
          <p:nvPr>
            <p:ph idx="1"/>
          </p:nvPr>
        </p:nvSpPr>
        <p:spPr>
          <a:xfrm>
            <a:off x="838200" y="1825625"/>
            <a:ext cx="10758714" cy="4351338"/>
          </a:xfrm>
        </p:spPr>
        <p:txBody>
          <a:bodyPr>
            <a:normAutofit fontScale="92500"/>
          </a:bodyPr>
          <a:lstStyle/>
          <a:p>
            <a:pPr marL="0" indent="0" algn="just" rtl="0">
              <a:buNone/>
            </a:pPr>
            <a:r>
              <a:rPr lang="hi-IN" dirty="0">
                <a:latin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just" rtl="0">
              <a:buNone/>
            </a:pPr>
            <a:r>
              <a:rPr lang="hi-IN" dirty="0">
                <a:latin typeface="Arial" panose="020B0604020202020204" pitchFamily="34" charset="0"/>
              </a:rPr>
              <a:t>6. Based on the details entered on the portal, the </a:t>
            </a:r>
            <a:r>
              <a:rPr lang="en-US" dirty="0">
                <a:latin typeface="Arial" panose="020B0604020202020204" pitchFamily="34" charset="0"/>
              </a:rPr>
              <a:t>R</a:t>
            </a:r>
            <a:r>
              <a:rPr lang="hi-IN" dirty="0">
                <a:latin typeface="Arial" panose="020B0604020202020204" pitchFamily="34" charset="0"/>
              </a:rPr>
              <a:t>ule </a:t>
            </a:r>
            <a:r>
              <a:rPr lang="en-US" dirty="0">
                <a:latin typeface="Arial" panose="020B0604020202020204" pitchFamily="34" charset="0"/>
              </a:rPr>
              <a:t>E</a:t>
            </a:r>
            <a:r>
              <a:rPr lang="hi-IN" dirty="0">
                <a:latin typeface="Arial" panose="020B0604020202020204" pitchFamily="34" charset="0"/>
              </a:rPr>
              <a:t>ngine of the portal will publish various offers from the </a:t>
            </a:r>
            <a:r>
              <a:rPr lang="en-US" dirty="0">
                <a:latin typeface="Arial" panose="020B0604020202020204" pitchFamily="34" charset="0"/>
              </a:rPr>
              <a:t>onboarded</a:t>
            </a:r>
            <a:r>
              <a:rPr lang="hi-IN" dirty="0">
                <a:latin typeface="Arial" panose="020B0604020202020204" pitchFamily="34" charset="0"/>
              </a:rPr>
              <a:t> banks. The applicant will select the bank offer of his/her choice to proceed further.</a:t>
            </a:r>
            <a:endParaRPr lang="en-US" dirty="0">
              <a:latin typeface="Arial" panose="020B0604020202020204" pitchFamily="34" charset="0"/>
              <a:cs typeface="Arial" panose="020B0604020202020204" pitchFamily="34" charset="0"/>
            </a:endParaRPr>
          </a:p>
          <a:p>
            <a:pPr marL="0" indent="0" algn="just" rtl="0">
              <a:buNone/>
            </a:pPr>
            <a:r>
              <a:rPr lang="hi-IN" dirty="0">
                <a:latin typeface="Arial" panose="020B0604020202020204" pitchFamily="34" charset="0"/>
              </a:rPr>
              <a:t>7. The portal will issue digital approval in principle on the application.</a:t>
            </a:r>
            <a:endParaRPr lang="en-US" dirty="0">
              <a:latin typeface="Arial" panose="020B0604020202020204" pitchFamily="34" charset="0"/>
              <a:cs typeface="Arial" panose="020B0604020202020204" pitchFamily="34" charset="0"/>
            </a:endParaRPr>
          </a:p>
          <a:p>
            <a:pPr marL="0" indent="0" algn="just" rtl="0">
              <a:buNone/>
            </a:pPr>
            <a:r>
              <a:rPr lang="hi-IN" dirty="0">
                <a:latin typeface="Arial" panose="020B0604020202020204" pitchFamily="34" charset="0"/>
              </a:rPr>
              <a:t>8. The applicant will submit an application to the Repository Participants for placing a lien by the bank chosen by him on the portal.</a:t>
            </a:r>
            <a:r>
              <a:rPr lang="en-US" dirty="0">
                <a:latin typeface="Arial" panose="020B0604020202020204" pitchFamily="34" charset="0"/>
                <a:cs typeface="Arial" panose="020B0604020202020204" pitchFamily="34" charset="0"/>
              </a:rPr>
              <a:t> </a:t>
            </a:r>
          </a:p>
          <a:p>
            <a:pPr marL="0" indent="0" algn="just" rtl="0">
              <a:buNone/>
            </a:pPr>
            <a:r>
              <a:rPr lang="hi-IN" dirty="0">
                <a:latin typeface="Arial" panose="020B0604020202020204" pitchFamily="34" charset="0"/>
              </a:rPr>
              <a:t>9. The applicant will also complete the required documents by visiting the selected branch on the portal. The Bank will disburse the loan by marking a lien on </a:t>
            </a:r>
            <a:r>
              <a:rPr lang="en-US" dirty="0">
                <a:latin typeface="Arial" panose="020B0604020202020204" pitchFamily="34" charset="0"/>
              </a:rPr>
              <a:t>e</a:t>
            </a:r>
            <a:r>
              <a:rPr lang="hi-IN" dirty="0">
                <a:latin typeface="Arial" panose="020B0604020202020204" pitchFamily="34" charset="0"/>
              </a:rPr>
              <a:t>NWR.</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99B367-3B24-0DC1-0815-A3929A9B7A91}"/>
              </a:ext>
            </a:extLst>
          </p:cNvPr>
          <p:cNvSpPr>
            <a:spLocks noGrp="1"/>
          </p:cNvSpPr>
          <p:nvPr>
            <p:ph type="sldNum" sz="quarter" idx="12"/>
          </p:nvPr>
        </p:nvSpPr>
        <p:spPr/>
        <p:txBody>
          <a:bodyPr/>
          <a:lstStyle/>
          <a:p>
            <a:fld id="{39E381F5-1DFE-4F80-8BBF-2ED8CFED3DCE}" type="slidenum">
              <a:rPr lang="en-US" smtClean="0"/>
              <a:t>6</a:t>
            </a:fld>
            <a:endParaRPr lang="en-US"/>
          </a:p>
        </p:txBody>
      </p:sp>
    </p:spTree>
    <p:extLst>
      <p:ext uri="{BB962C8B-B14F-4D97-AF65-F5344CB8AC3E}">
        <p14:creationId xmlns:p14="http://schemas.microsoft.com/office/powerpoint/2010/main" val="281686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 y="68291"/>
            <a:ext cx="11963224" cy="474178"/>
          </a:xfrm>
        </p:spPr>
        <p:txBody>
          <a:bodyPr>
            <a:normAutofit/>
          </a:bodyPr>
          <a:lstStyle/>
          <a:p>
            <a:pPr algn="l" defTabSz="914173" rtl="0">
              <a:defRPr/>
            </a:pPr>
            <a:r>
              <a:rPr lang="en-US" sz="1837" b="1" dirty="0">
                <a:latin typeface="Arial" panose="020B0604020202020204" pitchFamily="34" charset="0"/>
                <a:cs typeface="Arial" panose="020B0604020202020204" pitchFamily="34" charset="0"/>
              </a:rPr>
              <a:t>PROCESS FLOW FOR e-NWR FINANCING @ JANSAMARTH PORTAL – NON STP (PHASE 1)</a:t>
            </a:r>
            <a:endParaRPr lang="en-IN" sz="1837" b="1" dirty="0">
              <a:latin typeface="Arial" panose="020B0604020202020204" pitchFamily="34" charset="0"/>
              <a:cs typeface="Arial" panose="020B0604020202020204" pitchFamily="34" charset="0"/>
            </a:endParaRPr>
          </a:p>
        </p:txBody>
      </p:sp>
      <p:grpSp>
        <p:nvGrpSpPr>
          <p:cNvPr id="54" name="Group 53">
            <a:extLst>
              <a:ext uri="{FF2B5EF4-FFF2-40B4-BE49-F238E27FC236}">
                <a16:creationId xmlns:a16="http://schemas.microsoft.com/office/drawing/2014/main" id="{3AE73BE0-E304-7C7A-100A-E821D2C857C6}"/>
              </a:ext>
            </a:extLst>
          </p:cNvPr>
          <p:cNvGrpSpPr/>
          <p:nvPr/>
        </p:nvGrpSpPr>
        <p:grpSpPr>
          <a:xfrm>
            <a:off x="-27359" y="580849"/>
            <a:ext cx="12219270" cy="5399663"/>
            <a:chOff x="-26903" y="569284"/>
            <a:chExt cx="11895573" cy="5714245"/>
          </a:xfrm>
        </p:grpSpPr>
        <p:cxnSp>
          <p:nvCxnSpPr>
            <p:cNvPr id="90" name="Straight Connector 89">
              <a:extLst>
                <a:ext uri="{FF2B5EF4-FFF2-40B4-BE49-F238E27FC236}">
                  <a16:creationId xmlns:a16="http://schemas.microsoft.com/office/drawing/2014/main" id="{DE87DBD4-3F51-479C-A3F5-ADFF67BE5902}"/>
                </a:ext>
              </a:extLst>
            </p:cNvPr>
            <p:cNvCxnSpPr>
              <a:cxnSpLocks/>
            </p:cNvCxnSpPr>
            <p:nvPr/>
          </p:nvCxnSpPr>
          <p:spPr>
            <a:xfrm flipH="1">
              <a:off x="1121712" y="6049235"/>
              <a:ext cx="303515"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F8226F7E-D8ED-4A84-BAF5-E6673CAF6C59}"/>
                </a:ext>
              </a:extLst>
            </p:cNvPr>
            <p:cNvCxnSpPr>
              <a:cxnSpLocks/>
            </p:cNvCxnSpPr>
            <p:nvPr/>
          </p:nvCxnSpPr>
          <p:spPr>
            <a:xfrm>
              <a:off x="752517" y="4246980"/>
              <a:ext cx="0" cy="103818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6" name="Straight Arrow Connector 85">
              <a:extLst>
                <a:ext uri="{FF2B5EF4-FFF2-40B4-BE49-F238E27FC236}">
                  <a16:creationId xmlns:a16="http://schemas.microsoft.com/office/drawing/2014/main" id="{FC64F716-70FE-42B5-A144-7FAA61AA8323}"/>
                </a:ext>
              </a:extLst>
            </p:cNvPr>
            <p:cNvCxnSpPr>
              <a:cxnSpLocks/>
            </p:cNvCxnSpPr>
            <p:nvPr/>
          </p:nvCxnSpPr>
          <p:spPr>
            <a:xfrm>
              <a:off x="752517" y="2743200"/>
              <a:ext cx="0" cy="103818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57" name="Straight Arrow Connector 256">
              <a:extLst>
                <a:ext uri="{FF2B5EF4-FFF2-40B4-BE49-F238E27FC236}">
                  <a16:creationId xmlns:a16="http://schemas.microsoft.com/office/drawing/2014/main" id="{A355CC6A-0BCD-4985-9616-AFF37A682B1D}"/>
                </a:ext>
              </a:extLst>
            </p:cNvPr>
            <p:cNvCxnSpPr>
              <a:cxnSpLocks/>
            </p:cNvCxnSpPr>
            <p:nvPr/>
          </p:nvCxnSpPr>
          <p:spPr>
            <a:xfrm flipV="1">
              <a:off x="6106648" y="5097158"/>
              <a:ext cx="673409" cy="601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54" name="Straight Arrow Connector 253">
              <a:extLst>
                <a:ext uri="{FF2B5EF4-FFF2-40B4-BE49-F238E27FC236}">
                  <a16:creationId xmlns:a16="http://schemas.microsoft.com/office/drawing/2014/main" id="{645FCC0D-0EE5-46A4-8F5F-1603ECC9D3CC}"/>
                </a:ext>
              </a:extLst>
            </p:cNvPr>
            <p:cNvCxnSpPr>
              <a:cxnSpLocks/>
              <a:endCxn id="118" idx="1"/>
            </p:cNvCxnSpPr>
            <p:nvPr/>
          </p:nvCxnSpPr>
          <p:spPr>
            <a:xfrm>
              <a:off x="3802546" y="5152110"/>
              <a:ext cx="493178" cy="73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6" name="Straight Connector 245">
              <a:extLst>
                <a:ext uri="{FF2B5EF4-FFF2-40B4-BE49-F238E27FC236}">
                  <a16:creationId xmlns:a16="http://schemas.microsoft.com/office/drawing/2014/main" id="{228E99E5-8D38-4C2B-B829-22D87A42AE40}"/>
                </a:ext>
              </a:extLst>
            </p:cNvPr>
            <p:cNvCxnSpPr>
              <a:cxnSpLocks/>
            </p:cNvCxnSpPr>
            <p:nvPr/>
          </p:nvCxnSpPr>
          <p:spPr>
            <a:xfrm>
              <a:off x="10567924" y="5671744"/>
              <a:ext cx="0" cy="264765"/>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1" name="Straight Connector 250">
              <a:extLst>
                <a:ext uri="{FF2B5EF4-FFF2-40B4-BE49-F238E27FC236}">
                  <a16:creationId xmlns:a16="http://schemas.microsoft.com/office/drawing/2014/main" id="{AA57701D-A1F3-4893-8403-BE7E3573A63D}"/>
                </a:ext>
              </a:extLst>
            </p:cNvPr>
            <p:cNvCxnSpPr>
              <a:cxnSpLocks/>
            </p:cNvCxnSpPr>
            <p:nvPr/>
          </p:nvCxnSpPr>
          <p:spPr>
            <a:xfrm>
              <a:off x="5616300" y="5696114"/>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3" name="Straight Arrow Connector 52">
              <a:extLst>
                <a:ext uri="{FF2B5EF4-FFF2-40B4-BE49-F238E27FC236}">
                  <a16:creationId xmlns:a16="http://schemas.microsoft.com/office/drawing/2014/main" id="{F67F1925-45F5-263A-8863-F5C5EB78F09B}"/>
                </a:ext>
              </a:extLst>
            </p:cNvPr>
            <p:cNvCxnSpPr>
              <a:cxnSpLocks/>
            </p:cNvCxnSpPr>
            <p:nvPr/>
          </p:nvCxnSpPr>
          <p:spPr>
            <a:xfrm flipH="1" flipV="1">
              <a:off x="2223984" y="3282925"/>
              <a:ext cx="416706" cy="8281"/>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a:extLst>
                <a:ext uri="{FF2B5EF4-FFF2-40B4-BE49-F238E27FC236}">
                  <a16:creationId xmlns:a16="http://schemas.microsoft.com/office/drawing/2014/main" id="{62E2570C-1438-67E3-77A9-F24AB487505C}"/>
                </a:ext>
              </a:extLst>
            </p:cNvPr>
            <p:cNvCxnSpPr>
              <a:cxnSpLocks/>
            </p:cNvCxnSpPr>
            <p:nvPr/>
          </p:nvCxnSpPr>
          <p:spPr>
            <a:xfrm flipH="1">
              <a:off x="10646325" y="3266695"/>
              <a:ext cx="322669" cy="823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5" name="Straight Arrow Connector 14">
              <a:extLst>
                <a:ext uri="{FF2B5EF4-FFF2-40B4-BE49-F238E27FC236}">
                  <a16:creationId xmlns:a16="http://schemas.microsoft.com/office/drawing/2014/main" id="{49DE5122-11AA-2D19-0467-046A959CC1EF}"/>
                </a:ext>
              </a:extLst>
            </p:cNvPr>
            <p:cNvCxnSpPr>
              <a:cxnSpLocks/>
            </p:cNvCxnSpPr>
            <p:nvPr/>
          </p:nvCxnSpPr>
          <p:spPr>
            <a:xfrm flipH="1">
              <a:off x="7571302" y="3293892"/>
              <a:ext cx="26010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21" name="Straight Arrow Connector 220">
              <a:extLst>
                <a:ext uri="{FF2B5EF4-FFF2-40B4-BE49-F238E27FC236}">
                  <a16:creationId xmlns:a16="http://schemas.microsoft.com/office/drawing/2014/main" id="{0D5EEFFD-32C3-4404-915D-5E15B3026A52}"/>
                </a:ext>
              </a:extLst>
            </p:cNvPr>
            <p:cNvCxnSpPr>
              <a:cxnSpLocks/>
              <a:endCxn id="159" idx="1"/>
            </p:cNvCxnSpPr>
            <p:nvPr/>
          </p:nvCxnSpPr>
          <p:spPr>
            <a:xfrm>
              <a:off x="5290695" y="1260893"/>
              <a:ext cx="274179" cy="63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35" name="Straight Arrow Connector 134">
              <a:extLst>
                <a:ext uri="{FF2B5EF4-FFF2-40B4-BE49-F238E27FC236}">
                  <a16:creationId xmlns:a16="http://schemas.microsoft.com/office/drawing/2014/main" id="{890A4C42-1628-4542-B33A-8DFC9C4EAF95}"/>
                </a:ext>
              </a:extLst>
            </p:cNvPr>
            <p:cNvCxnSpPr>
              <a:cxnSpLocks/>
              <a:endCxn id="9" idx="1"/>
            </p:cNvCxnSpPr>
            <p:nvPr/>
          </p:nvCxnSpPr>
          <p:spPr>
            <a:xfrm>
              <a:off x="3927363" y="1260893"/>
              <a:ext cx="31327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34" name="Straight Connector 233">
              <a:extLst>
                <a:ext uri="{FF2B5EF4-FFF2-40B4-BE49-F238E27FC236}">
                  <a16:creationId xmlns:a16="http://schemas.microsoft.com/office/drawing/2014/main" id="{957EEEA0-8C8B-4AD7-AB60-FE8C308A9072}"/>
                </a:ext>
              </a:extLst>
            </p:cNvPr>
            <p:cNvCxnSpPr>
              <a:cxnSpLocks/>
            </p:cNvCxnSpPr>
            <p:nvPr/>
          </p:nvCxnSpPr>
          <p:spPr>
            <a:xfrm>
              <a:off x="4853485" y="1934421"/>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Oval 3">
              <a:extLst>
                <a:ext uri="{FF2B5EF4-FFF2-40B4-BE49-F238E27FC236}">
                  <a16:creationId xmlns:a16="http://schemas.microsoft.com/office/drawing/2014/main" id="{82064016-D7FC-EC63-4639-DC79F4CE8C0E}"/>
                </a:ext>
              </a:extLst>
            </p:cNvPr>
            <p:cNvSpPr/>
            <p:nvPr/>
          </p:nvSpPr>
          <p:spPr>
            <a:xfrm>
              <a:off x="36412" y="726758"/>
              <a:ext cx="1528169" cy="130167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0"/>
              <a:r>
                <a:rPr lang="en-IN" sz="1224" b="1" dirty="0">
                  <a:solidFill>
                    <a:srgbClr val="2F286C"/>
                  </a:solidFill>
                  <a:latin typeface="Arial" panose="020B0604020202020204" pitchFamily="34" charset="0"/>
                  <a:cs typeface="Arial" panose="020B0604020202020204" pitchFamily="34" charset="0"/>
                </a:rPr>
                <a:t>Applicant visits JSP and undertakes eligibility calculation.</a:t>
              </a:r>
              <a:endParaRPr lang="en-US" altLang="en-IN" sz="1224" b="1" dirty="0">
                <a:solidFill>
                  <a:srgbClr val="2F286C"/>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EFE0B923-6F3F-55B8-7928-A7CCCD190BBE}"/>
                </a:ext>
              </a:extLst>
            </p:cNvPr>
            <p:cNvSpPr/>
            <p:nvPr/>
          </p:nvSpPr>
          <p:spPr>
            <a:xfrm>
              <a:off x="4240634" y="589025"/>
              <a:ext cx="1044000" cy="134373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Identity Verification (Aadhaar Validation)</a:t>
              </a:r>
              <a:endParaRPr lang="en-IN" sz="1224" b="1" dirty="0">
                <a:latin typeface="Arial" panose="020B0604020202020204" pitchFamily="34" charset="0"/>
                <a:cs typeface="Arial" panose="020B0604020202020204" pitchFamily="34" charset="0"/>
              </a:endParaRPr>
            </a:p>
          </p:txBody>
        </p:sp>
        <p:cxnSp>
          <p:nvCxnSpPr>
            <p:cNvPr id="12" name="Straight Arrow Connector 11">
              <a:extLst>
                <a:ext uri="{FF2B5EF4-FFF2-40B4-BE49-F238E27FC236}">
                  <a16:creationId xmlns:a16="http://schemas.microsoft.com/office/drawing/2014/main" id="{4B1AC38F-4B9A-C0EB-B46C-7F5FB3728DE6}"/>
                </a:ext>
              </a:extLst>
            </p:cNvPr>
            <p:cNvCxnSpPr>
              <a:cxnSpLocks/>
            </p:cNvCxnSpPr>
            <p:nvPr/>
          </p:nvCxnSpPr>
          <p:spPr>
            <a:xfrm flipV="1">
              <a:off x="1572351" y="1297658"/>
              <a:ext cx="264700" cy="826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2" name="Rectangle 21">
              <a:extLst>
                <a:ext uri="{FF2B5EF4-FFF2-40B4-BE49-F238E27FC236}">
                  <a16:creationId xmlns:a16="http://schemas.microsoft.com/office/drawing/2014/main" id="{B34A3BCF-76DF-D343-958A-39284FFA92B8}"/>
                </a:ext>
              </a:extLst>
            </p:cNvPr>
            <p:cNvSpPr/>
            <p:nvPr/>
          </p:nvSpPr>
          <p:spPr>
            <a:xfrm>
              <a:off x="9530325" y="2647814"/>
              <a:ext cx="1116000" cy="1265519"/>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Financial Details (Income, Asset &amp; Liability details)</a:t>
              </a:r>
              <a:endParaRPr lang="en-IN" sz="1224" b="1" dirty="0">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EDC631C9-E26C-9BBA-F60C-A89A849B8451}"/>
                </a:ext>
              </a:extLst>
            </p:cNvPr>
            <p:cNvSpPr/>
            <p:nvPr/>
          </p:nvSpPr>
          <p:spPr>
            <a:xfrm>
              <a:off x="7806196" y="2646267"/>
              <a:ext cx="1370515" cy="125732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Commodity Details (all available details fetched from eNWR, price fetched from</a:t>
              </a:r>
              <a:r>
                <a:rPr lang="en-US" sz="1122" b="1" dirty="0">
                  <a:latin typeface="Arial" panose="020B0604020202020204" pitchFamily="34" charset="0"/>
                  <a:cs typeface="Arial" panose="020B0604020202020204" pitchFamily="34" charset="0"/>
                </a:rPr>
                <a:t>AGMARKNET</a:t>
              </a:r>
              <a:r>
                <a:rPr lang="en-US" sz="1224" b="1" dirty="0">
                  <a:latin typeface="Arial" panose="020B0604020202020204" pitchFamily="34" charset="0"/>
                  <a:cs typeface="Arial" panose="020B0604020202020204" pitchFamily="34" charset="0"/>
                </a:rPr>
                <a:t>,</a:t>
              </a:r>
              <a:endParaRPr lang="en-IN" sz="1224" b="1" dirty="0">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791E6A73-AF8E-5BA2-4ADD-2D4C59794E4E}"/>
                </a:ext>
              </a:extLst>
            </p:cNvPr>
            <p:cNvSpPr/>
            <p:nvPr/>
          </p:nvSpPr>
          <p:spPr>
            <a:xfrm>
              <a:off x="1729385" y="4499250"/>
              <a:ext cx="1980000" cy="1366187"/>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solidFill>
                    <a:schemeClr val="bg1">
                      <a:lumMod val="95000"/>
                    </a:schemeClr>
                  </a:solidFill>
                  <a:latin typeface="Arial" panose="020B0604020202020204" pitchFamily="34" charset="0"/>
                  <a:cs typeface="Arial" panose="020B0604020202020204" pitchFamily="34" charset="0"/>
                </a:rPr>
                <a:t>Bank will do pre-sanction survey / due diligence/ documentation and process the loan in Bank's system</a:t>
              </a:r>
            </a:p>
            <a:p>
              <a:pPr algn="ctr" rtl="0"/>
              <a:r>
                <a:rPr lang="en-US" sz="1224" b="1" dirty="0">
                  <a:solidFill>
                    <a:schemeClr val="bg1">
                      <a:lumMod val="95000"/>
                    </a:schemeClr>
                  </a:solidFill>
                  <a:latin typeface="Arial" panose="020B0604020202020204" pitchFamily="34" charset="0"/>
                  <a:cs typeface="Arial" panose="020B0604020202020204" pitchFamily="34" charset="0"/>
                </a:rPr>
                <a:t>(if found eligible)</a:t>
              </a:r>
              <a:endParaRPr lang="en-IN" sz="1224" b="1" dirty="0">
                <a:solidFill>
                  <a:schemeClr val="bg1">
                    <a:lumMod val="95000"/>
                  </a:schemeClr>
                </a:solidFill>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4251BD8E-FAE1-F1F9-E6CB-B735FC1B2E96}"/>
                </a:ext>
              </a:extLst>
            </p:cNvPr>
            <p:cNvSpPr/>
            <p:nvPr/>
          </p:nvSpPr>
          <p:spPr>
            <a:xfrm>
              <a:off x="9288117" y="4548987"/>
              <a:ext cx="1980000" cy="120624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solidFill>
                    <a:schemeClr val="bg1">
                      <a:lumMod val="95000"/>
                    </a:schemeClr>
                  </a:solidFill>
                  <a:latin typeface="Arial" panose="020B0604020202020204" pitchFamily="34" charset="0"/>
                  <a:cs typeface="Arial" panose="020B0604020202020204" pitchFamily="34" charset="0"/>
                </a:rPr>
                <a:t> </a:t>
              </a:r>
              <a:r>
                <a:rPr lang="en-IN" sz="1224" b="1" dirty="0">
                  <a:solidFill>
                    <a:schemeClr val="bg1">
                      <a:lumMod val="95000"/>
                    </a:schemeClr>
                  </a:solidFill>
                  <a:latin typeface="Arial" panose="020B0604020202020204" pitchFamily="34" charset="0"/>
                  <a:cs typeface="Arial" panose="020B0604020202020204" pitchFamily="34" charset="0"/>
                </a:rPr>
                <a:t>Loan account will be opened in Banks system and information will be passed to JanSamarth in Reverse API for MIS.</a:t>
              </a:r>
            </a:p>
            <a:p>
              <a:pPr algn="ctr" rtl="0"/>
              <a:endParaRPr lang="en-IN" sz="1224" b="1" dirty="0">
                <a:solidFill>
                  <a:schemeClr val="bg1">
                    <a:lumMod val="95000"/>
                  </a:schemeClr>
                </a:solidFill>
                <a:latin typeface="Arial" panose="020B0604020202020204" pitchFamily="34" charset="0"/>
                <a:cs typeface="Arial" panose="020B0604020202020204" pitchFamily="34" charset="0"/>
              </a:endParaRPr>
            </a:p>
          </p:txBody>
        </p:sp>
        <p:cxnSp>
          <p:nvCxnSpPr>
            <p:cNvPr id="34" name="Straight Arrow Connector 33">
              <a:extLst>
                <a:ext uri="{FF2B5EF4-FFF2-40B4-BE49-F238E27FC236}">
                  <a16:creationId xmlns:a16="http://schemas.microsoft.com/office/drawing/2014/main" id="{52D5E0FE-625B-55C9-EE14-D0DD6366B908}"/>
                </a:ext>
              </a:extLst>
            </p:cNvPr>
            <p:cNvCxnSpPr>
              <a:cxnSpLocks/>
            </p:cNvCxnSpPr>
            <p:nvPr/>
          </p:nvCxnSpPr>
          <p:spPr>
            <a:xfrm flipV="1">
              <a:off x="10179929" y="1334066"/>
              <a:ext cx="253523" cy="180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9" name="Straight Arrow Connector 38">
              <a:extLst>
                <a:ext uri="{FF2B5EF4-FFF2-40B4-BE49-F238E27FC236}">
                  <a16:creationId xmlns:a16="http://schemas.microsoft.com/office/drawing/2014/main" id="{64A58D33-CF86-6D6B-7BE8-1B595AE18815}"/>
                </a:ext>
              </a:extLst>
            </p:cNvPr>
            <p:cNvCxnSpPr>
              <a:cxnSpLocks/>
            </p:cNvCxnSpPr>
            <p:nvPr/>
          </p:nvCxnSpPr>
          <p:spPr>
            <a:xfrm>
              <a:off x="11287167" y="1290983"/>
              <a:ext cx="0" cy="134866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51" name="Straight Arrow Connector 50">
              <a:extLst>
                <a:ext uri="{FF2B5EF4-FFF2-40B4-BE49-F238E27FC236}">
                  <a16:creationId xmlns:a16="http://schemas.microsoft.com/office/drawing/2014/main" id="{42AF6E06-549D-B671-51F8-1CBE3CEA24FD}"/>
                </a:ext>
              </a:extLst>
            </p:cNvPr>
            <p:cNvCxnSpPr>
              <a:cxnSpLocks/>
            </p:cNvCxnSpPr>
            <p:nvPr/>
          </p:nvCxnSpPr>
          <p:spPr>
            <a:xfrm flipH="1">
              <a:off x="3802546" y="3286777"/>
              <a:ext cx="288672" cy="9895"/>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59" name="Straight Arrow Connector 58">
              <a:extLst>
                <a:ext uri="{FF2B5EF4-FFF2-40B4-BE49-F238E27FC236}">
                  <a16:creationId xmlns:a16="http://schemas.microsoft.com/office/drawing/2014/main" id="{23BF2AC3-C60C-665C-7332-6D478D70ED29}"/>
                </a:ext>
              </a:extLst>
            </p:cNvPr>
            <p:cNvCxnSpPr>
              <a:cxnSpLocks/>
              <a:stCxn id="114" idx="3"/>
            </p:cNvCxnSpPr>
            <p:nvPr/>
          </p:nvCxnSpPr>
          <p:spPr>
            <a:xfrm flipV="1">
              <a:off x="8783784" y="5161896"/>
              <a:ext cx="490920" cy="1290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77" name="TextBox 76">
              <a:extLst>
                <a:ext uri="{FF2B5EF4-FFF2-40B4-BE49-F238E27FC236}">
                  <a16:creationId xmlns:a16="http://schemas.microsoft.com/office/drawing/2014/main" id="{2DA9C003-849E-F862-79AB-41489C199343}"/>
                </a:ext>
              </a:extLst>
            </p:cNvPr>
            <p:cNvSpPr txBox="1"/>
            <p:nvPr/>
          </p:nvSpPr>
          <p:spPr>
            <a:xfrm>
              <a:off x="10214092" y="5934467"/>
              <a:ext cx="707664"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14</a:t>
              </a:r>
            </a:p>
          </p:txBody>
        </p:sp>
        <p:sp>
          <p:nvSpPr>
            <p:cNvPr id="41" name="Rectangle 40">
              <a:extLst>
                <a:ext uri="{FF2B5EF4-FFF2-40B4-BE49-F238E27FC236}">
                  <a16:creationId xmlns:a16="http://schemas.microsoft.com/office/drawing/2014/main" id="{BA32D685-EEAD-4C35-8BF4-F3AAA48357B1}"/>
                </a:ext>
              </a:extLst>
            </p:cNvPr>
            <p:cNvSpPr/>
            <p:nvPr/>
          </p:nvSpPr>
          <p:spPr>
            <a:xfrm>
              <a:off x="3011016" y="569284"/>
              <a:ext cx="1044000" cy="1361393"/>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Deposit Account &amp; mobile no. verification with repository</a:t>
              </a:r>
              <a:endParaRPr lang="en-IN" sz="1224" b="1" dirty="0">
                <a:latin typeface="Arial" panose="020B0604020202020204" pitchFamily="34" charset="0"/>
                <a:cs typeface="Arial" panose="020B0604020202020204" pitchFamily="34" charset="0"/>
              </a:endParaRPr>
            </a:p>
          </p:txBody>
        </p:sp>
        <p:sp>
          <p:nvSpPr>
            <p:cNvPr id="114" name="Rectangle 113">
              <a:extLst>
                <a:ext uri="{FF2B5EF4-FFF2-40B4-BE49-F238E27FC236}">
                  <a16:creationId xmlns:a16="http://schemas.microsoft.com/office/drawing/2014/main" id="{169C96F8-9316-40B6-88DC-9063E3B21EC4}"/>
                </a:ext>
              </a:extLst>
            </p:cNvPr>
            <p:cNvSpPr/>
            <p:nvPr/>
          </p:nvSpPr>
          <p:spPr>
            <a:xfrm>
              <a:off x="6803784" y="4571675"/>
              <a:ext cx="1980000" cy="1206246"/>
            </a:xfrm>
            <a:prstGeom prst="rect">
              <a:avLst/>
            </a:prstGeom>
            <a:solidFill>
              <a:schemeClr val="accent2">
                <a:lumMod val="75000"/>
              </a:schemeClr>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solidFill>
                    <a:schemeClr val="bg1">
                      <a:lumMod val="95000"/>
                    </a:schemeClr>
                  </a:solidFill>
                  <a:latin typeface="Arial" panose="020B0604020202020204" pitchFamily="34" charset="0"/>
                  <a:cs typeface="Arial" panose="020B0604020202020204" pitchFamily="34" charset="0"/>
                </a:rPr>
                <a:t>Information of pledge creation/ removal of temp. blocking passed to bank</a:t>
              </a:r>
              <a:endParaRPr lang="en-IN" sz="1224" b="1" dirty="0">
                <a:solidFill>
                  <a:schemeClr val="bg1">
                    <a:lumMod val="95000"/>
                  </a:schemeClr>
                </a:solidFill>
                <a:latin typeface="Arial" panose="020B0604020202020204" pitchFamily="34" charset="0"/>
                <a:cs typeface="Arial" panose="020B0604020202020204" pitchFamily="34" charset="0"/>
              </a:endParaRPr>
            </a:p>
            <a:p>
              <a:pPr algn="ctr" rtl="0"/>
              <a:endParaRPr lang="en-IN" sz="1224" b="1" dirty="0">
                <a:solidFill>
                  <a:schemeClr val="bg1">
                    <a:lumMod val="95000"/>
                  </a:schemeClr>
                </a:solidFill>
                <a:latin typeface="Arial" panose="020B0604020202020204" pitchFamily="34" charset="0"/>
                <a:cs typeface="Arial" panose="020B0604020202020204" pitchFamily="34" charset="0"/>
              </a:endParaRPr>
            </a:p>
          </p:txBody>
        </p:sp>
        <p:sp>
          <p:nvSpPr>
            <p:cNvPr id="118" name="Rectangle 117">
              <a:extLst>
                <a:ext uri="{FF2B5EF4-FFF2-40B4-BE49-F238E27FC236}">
                  <a16:creationId xmlns:a16="http://schemas.microsoft.com/office/drawing/2014/main" id="{B87E0B58-B419-4E9B-90D9-B6A784FD0899}"/>
                </a:ext>
              </a:extLst>
            </p:cNvPr>
            <p:cNvSpPr/>
            <p:nvPr/>
          </p:nvSpPr>
          <p:spPr>
            <a:xfrm>
              <a:off x="4295724" y="4549725"/>
              <a:ext cx="1980000" cy="1206246"/>
            </a:xfrm>
            <a:prstGeom prst="rect">
              <a:avLst/>
            </a:prstGeom>
            <a:solidFill>
              <a:schemeClr val="accent2">
                <a:lumMod val="75000"/>
              </a:schemeClr>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solidFill>
                    <a:schemeClr val="bg1">
                      <a:lumMod val="95000"/>
                    </a:schemeClr>
                  </a:solidFill>
                  <a:latin typeface="Arial" panose="020B0604020202020204" pitchFamily="34" charset="0"/>
                  <a:cs typeface="Arial" panose="020B0604020202020204" pitchFamily="34" charset="0"/>
                </a:rPr>
                <a:t>Information of sanction/rejection passed to JanSamarth for creation/removal of temp. blocking</a:t>
              </a:r>
              <a:endParaRPr lang="en-IN" sz="1224" b="1" dirty="0">
                <a:solidFill>
                  <a:schemeClr val="bg1">
                    <a:lumMod val="95000"/>
                  </a:schemeClr>
                </a:solidFill>
                <a:latin typeface="Arial" panose="020B0604020202020204" pitchFamily="34" charset="0"/>
                <a:cs typeface="Arial" panose="020B0604020202020204" pitchFamily="34" charset="0"/>
              </a:endParaRPr>
            </a:p>
            <a:p>
              <a:pPr algn="ctr" rtl="0"/>
              <a:endParaRPr lang="en-IN" sz="1224" b="1" dirty="0">
                <a:solidFill>
                  <a:schemeClr val="bg1">
                    <a:lumMod val="95000"/>
                  </a:schemeClr>
                </a:solidFill>
                <a:latin typeface="Arial" panose="020B0604020202020204" pitchFamily="34" charset="0"/>
                <a:cs typeface="Arial" panose="020B0604020202020204" pitchFamily="34" charset="0"/>
              </a:endParaRPr>
            </a:p>
          </p:txBody>
        </p:sp>
        <p:sp>
          <p:nvSpPr>
            <p:cNvPr id="121" name="Diamond 120">
              <a:extLst>
                <a:ext uri="{FF2B5EF4-FFF2-40B4-BE49-F238E27FC236}">
                  <a16:creationId xmlns:a16="http://schemas.microsoft.com/office/drawing/2014/main" id="{FE6D785E-E701-418D-BDDF-1CE91CF12108}"/>
                </a:ext>
              </a:extLst>
            </p:cNvPr>
            <p:cNvSpPr/>
            <p:nvPr/>
          </p:nvSpPr>
          <p:spPr>
            <a:xfrm>
              <a:off x="-26903" y="3781387"/>
              <a:ext cx="1552720" cy="939540"/>
            </a:xfrm>
            <a:prstGeom prst="diamond">
              <a:avLst/>
            </a:prstGeom>
            <a:solidFill>
              <a:schemeClr val="accent2">
                <a:lumMod val="75000"/>
              </a:schemeClr>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rtl="0"/>
              <a:r>
                <a:rPr lang="en-US" sz="1071" b="1" dirty="0">
                  <a:solidFill>
                    <a:srgbClr val="002060"/>
                  </a:solidFill>
                  <a:latin typeface="Arial" panose="020B0604020202020204" pitchFamily="34" charset="0"/>
                  <a:cs typeface="Arial" panose="020B0604020202020204" pitchFamily="34" charset="0"/>
                </a:rPr>
                <a:t>Temp. Blocking of selected e-NWR</a:t>
              </a:r>
              <a:endParaRPr lang="en-IN" sz="1071" b="1" dirty="0">
                <a:solidFill>
                  <a:srgbClr val="002060"/>
                </a:solidFill>
                <a:latin typeface="Arial" panose="020B0604020202020204" pitchFamily="34" charset="0"/>
                <a:cs typeface="Arial" panose="020B0604020202020204" pitchFamily="34" charset="0"/>
              </a:endParaRPr>
            </a:p>
          </p:txBody>
        </p:sp>
        <p:sp>
          <p:nvSpPr>
            <p:cNvPr id="155" name="TextBox 154">
              <a:extLst>
                <a:ext uri="{FF2B5EF4-FFF2-40B4-BE49-F238E27FC236}">
                  <a16:creationId xmlns:a16="http://schemas.microsoft.com/office/drawing/2014/main" id="{275041A3-9C96-4A87-94CA-989B37284E0D}"/>
                </a:ext>
              </a:extLst>
            </p:cNvPr>
            <p:cNvSpPr txBox="1"/>
            <p:nvPr/>
          </p:nvSpPr>
          <p:spPr>
            <a:xfrm rot="5400000">
              <a:off x="2343038" y="3384262"/>
              <a:ext cx="361535" cy="615857"/>
            </a:xfrm>
            <a:prstGeom prst="rect">
              <a:avLst/>
            </a:prstGeom>
            <a:noFill/>
          </p:spPr>
          <p:txBody>
            <a:bodyPr vert="vert270" wrap="square" rtlCol="0">
              <a:spAutoFit/>
            </a:bodyPr>
            <a:lstStyle/>
            <a:p>
              <a:pPr algn="l" rtl="0"/>
              <a:r>
                <a:rPr lang="en-US" sz="1020" b="1" dirty="0">
                  <a:solidFill>
                    <a:srgbClr val="00B050"/>
                  </a:solidFill>
                  <a:cs typeface="Arial" panose="020B0604020202020204" pitchFamily="34" charset="0"/>
                </a:rPr>
                <a:t>success</a:t>
              </a:r>
            </a:p>
          </p:txBody>
        </p:sp>
        <p:cxnSp>
          <p:nvCxnSpPr>
            <p:cNvPr id="220" name="Straight Arrow Connector 219">
              <a:extLst>
                <a:ext uri="{FF2B5EF4-FFF2-40B4-BE49-F238E27FC236}">
                  <a16:creationId xmlns:a16="http://schemas.microsoft.com/office/drawing/2014/main" id="{88BB0131-E856-4152-9BE8-33A6D85E9912}"/>
                </a:ext>
              </a:extLst>
            </p:cNvPr>
            <p:cNvCxnSpPr>
              <a:cxnSpLocks/>
            </p:cNvCxnSpPr>
            <p:nvPr/>
          </p:nvCxnSpPr>
          <p:spPr>
            <a:xfrm>
              <a:off x="8297336" y="1301792"/>
              <a:ext cx="36045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73" name="TextBox 72">
              <a:extLst>
                <a:ext uri="{FF2B5EF4-FFF2-40B4-BE49-F238E27FC236}">
                  <a16:creationId xmlns:a16="http://schemas.microsoft.com/office/drawing/2014/main" id="{A68E4402-83E6-2FC6-F7D7-5E89998F1140}"/>
                </a:ext>
              </a:extLst>
            </p:cNvPr>
            <p:cNvSpPr txBox="1"/>
            <p:nvPr/>
          </p:nvSpPr>
          <p:spPr>
            <a:xfrm>
              <a:off x="4600676" y="2269419"/>
              <a:ext cx="56528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2</a:t>
              </a:r>
            </a:p>
          </p:txBody>
        </p:sp>
        <p:cxnSp>
          <p:nvCxnSpPr>
            <p:cNvPr id="242" name="Straight Connector 241">
              <a:extLst>
                <a:ext uri="{FF2B5EF4-FFF2-40B4-BE49-F238E27FC236}">
                  <a16:creationId xmlns:a16="http://schemas.microsoft.com/office/drawing/2014/main" id="{FD0AF8D2-85A8-4406-B540-B47E20336D82}"/>
                </a:ext>
              </a:extLst>
            </p:cNvPr>
            <p:cNvCxnSpPr>
              <a:cxnSpLocks/>
            </p:cNvCxnSpPr>
            <p:nvPr/>
          </p:nvCxnSpPr>
          <p:spPr>
            <a:xfrm>
              <a:off x="6055415" y="1934421"/>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3" name="Straight Connector 242">
              <a:extLst>
                <a:ext uri="{FF2B5EF4-FFF2-40B4-BE49-F238E27FC236}">
                  <a16:creationId xmlns:a16="http://schemas.microsoft.com/office/drawing/2014/main" id="{36E56374-CAE0-45CE-ACEA-67BF1C56AEB0}"/>
                </a:ext>
              </a:extLst>
            </p:cNvPr>
            <p:cNvCxnSpPr>
              <a:cxnSpLocks/>
            </p:cNvCxnSpPr>
            <p:nvPr/>
          </p:nvCxnSpPr>
          <p:spPr>
            <a:xfrm>
              <a:off x="3683928" y="1919053"/>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4" name="Straight Connector 243">
              <a:extLst>
                <a:ext uri="{FF2B5EF4-FFF2-40B4-BE49-F238E27FC236}">
                  <a16:creationId xmlns:a16="http://schemas.microsoft.com/office/drawing/2014/main" id="{FA79BD34-636D-4A4F-9651-F7F5EFE23CD9}"/>
                </a:ext>
              </a:extLst>
            </p:cNvPr>
            <p:cNvCxnSpPr>
              <a:cxnSpLocks/>
            </p:cNvCxnSpPr>
            <p:nvPr/>
          </p:nvCxnSpPr>
          <p:spPr>
            <a:xfrm>
              <a:off x="9276377" y="1993891"/>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7" name="Straight Connector 246">
              <a:extLst>
                <a:ext uri="{FF2B5EF4-FFF2-40B4-BE49-F238E27FC236}">
                  <a16:creationId xmlns:a16="http://schemas.microsoft.com/office/drawing/2014/main" id="{3F9A5068-BF37-4431-A44A-BD1B1986EC50}"/>
                </a:ext>
              </a:extLst>
            </p:cNvPr>
            <p:cNvCxnSpPr>
              <a:cxnSpLocks/>
            </p:cNvCxnSpPr>
            <p:nvPr/>
          </p:nvCxnSpPr>
          <p:spPr>
            <a:xfrm>
              <a:off x="11094249" y="3865859"/>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0" name="Straight Connector 249">
              <a:extLst>
                <a:ext uri="{FF2B5EF4-FFF2-40B4-BE49-F238E27FC236}">
                  <a16:creationId xmlns:a16="http://schemas.microsoft.com/office/drawing/2014/main" id="{C54E4A95-E38C-48FF-A320-C557CDE9F184}"/>
                </a:ext>
              </a:extLst>
            </p:cNvPr>
            <p:cNvCxnSpPr>
              <a:cxnSpLocks/>
              <a:stCxn id="114" idx="2"/>
            </p:cNvCxnSpPr>
            <p:nvPr/>
          </p:nvCxnSpPr>
          <p:spPr>
            <a:xfrm flipH="1">
              <a:off x="7788742" y="5777921"/>
              <a:ext cx="5042" cy="262535"/>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8" name="TextBox 187">
              <a:extLst>
                <a:ext uri="{FF2B5EF4-FFF2-40B4-BE49-F238E27FC236}">
                  <a16:creationId xmlns:a16="http://schemas.microsoft.com/office/drawing/2014/main" id="{A19B72E9-D2D1-4F88-9A15-BAC188E5266E}"/>
                </a:ext>
              </a:extLst>
            </p:cNvPr>
            <p:cNvSpPr txBox="1"/>
            <p:nvPr/>
          </p:nvSpPr>
          <p:spPr>
            <a:xfrm>
              <a:off x="4981575" y="5910562"/>
              <a:ext cx="1351239"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11 &amp; API 12</a:t>
              </a:r>
            </a:p>
          </p:txBody>
        </p:sp>
        <p:sp>
          <p:nvSpPr>
            <p:cNvPr id="189" name="TextBox 188">
              <a:extLst>
                <a:ext uri="{FF2B5EF4-FFF2-40B4-BE49-F238E27FC236}">
                  <a16:creationId xmlns:a16="http://schemas.microsoft.com/office/drawing/2014/main" id="{1AB0EEE5-027F-44B1-A506-E08A42F63E93}"/>
                </a:ext>
              </a:extLst>
            </p:cNvPr>
            <p:cNvSpPr txBox="1"/>
            <p:nvPr/>
          </p:nvSpPr>
          <p:spPr>
            <a:xfrm>
              <a:off x="7642624" y="5940687"/>
              <a:ext cx="745116"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13</a:t>
              </a:r>
            </a:p>
          </p:txBody>
        </p:sp>
        <p:cxnSp>
          <p:nvCxnSpPr>
            <p:cNvPr id="253" name="Straight Connector 252">
              <a:extLst>
                <a:ext uri="{FF2B5EF4-FFF2-40B4-BE49-F238E27FC236}">
                  <a16:creationId xmlns:a16="http://schemas.microsoft.com/office/drawing/2014/main" id="{C64EEEB0-729D-4BE8-8BDD-0B92DAE1AEEC}"/>
                </a:ext>
              </a:extLst>
            </p:cNvPr>
            <p:cNvCxnSpPr>
              <a:cxnSpLocks/>
            </p:cNvCxnSpPr>
            <p:nvPr/>
          </p:nvCxnSpPr>
          <p:spPr>
            <a:xfrm flipH="1">
              <a:off x="1349767" y="6040456"/>
              <a:ext cx="176050" cy="186111"/>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4" name="TextBox 163">
              <a:extLst>
                <a:ext uri="{FF2B5EF4-FFF2-40B4-BE49-F238E27FC236}">
                  <a16:creationId xmlns:a16="http://schemas.microsoft.com/office/drawing/2014/main" id="{5DF220C4-703A-40F2-9E1D-DA466533DBF8}"/>
                </a:ext>
              </a:extLst>
            </p:cNvPr>
            <p:cNvSpPr txBox="1"/>
            <p:nvPr/>
          </p:nvSpPr>
          <p:spPr>
            <a:xfrm>
              <a:off x="5862533" y="4129794"/>
              <a:ext cx="64990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8</a:t>
              </a:r>
            </a:p>
          </p:txBody>
        </p:sp>
        <p:sp>
          <p:nvSpPr>
            <p:cNvPr id="76" name="TextBox 75">
              <a:extLst>
                <a:ext uri="{FF2B5EF4-FFF2-40B4-BE49-F238E27FC236}">
                  <a16:creationId xmlns:a16="http://schemas.microsoft.com/office/drawing/2014/main" id="{BFA78ADF-9FDF-3F91-A5C5-F5098FC8CDB9}"/>
                </a:ext>
              </a:extLst>
            </p:cNvPr>
            <p:cNvSpPr txBox="1"/>
            <p:nvPr/>
          </p:nvSpPr>
          <p:spPr>
            <a:xfrm>
              <a:off x="10905025" y="4182371"/>
              <a:ext cx="608767"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5</a:t>
              </a:r>
            </a:p>
          </p:txBody>
        </p:sp>
        <p:sp>
          <p:nvSpPr>
            <p:cNvPr id="165" name="TextBox 164">
              <a:extLst>
                <a:ext uri="{FF2B5EF4-FFF2-40B4-BE49-F238E27FC236}">
                  <a16:creationId xmlns:a16="http://schemas.microsoft.com/office/drawing/2014/main" id="{EC796F26-402B-4C3E-A7B8-AC63A7692E72}"/>
                </a:ext>
              </a:extLst>
            </p:cNvPr>
            <p:cNvSpPr txBox="1"/>
            <p:nvPr/>
          </p:nvSpPr>
          <p:spPr>
            <a:xfrm>
              <a:off x="9007300" y="2274491"/>
              <a:ext cx="615247"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4</a:t>
              </a:r>
            </a:p>
          </p:txBody>
        </p:sp>
        <p:sp>
          <p:nvSpPr>
            <p:cNvPr id="75" name="TextBox 74">
              <a:extLst>
                <a:ext uri="{FF2B5EF4-FFF2-40B4-BE49-F238E27FC236}">
                  <a16:creationId xmlns:a16="http://schemas.microsoft.com/office/drawing/2014/main" id="{0A29858E-F2C9-921D-4E28-6BBD4847C612}"/>
                </a:ext>
              </a:extLst>
            </p:cNvPr>
            <p:cNvSpPr txBox="1"/>
            <p:nvPr/>
          </p:nvSpPr>
          <p:spPr>
            <a:xfrm>
              <a:off x="3397126" y="2248607"/>
              <a:ext cx="617199"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1</a:t>
              </a:r>
            </a:p>
          </p:txBody>
        </p:sp>
        <p:sp>
          <p:nvSpPr>
            <p:cNvPr id="74" name="TextBox 73">
              <a:extLst>
                <a:ext uri="{FF2B5EF4-FFF2-40B4-BE49-F238E27FC236}">
                  <a16:creationId xmlns:a16="http://schemas.microsoft.com/office/drawing/2014/main" id="{E5C047A9-021B-DE74-1447-5381EEE35F45}"/>
                </a:ext>
              </a:extLst>
            </p:cNvPr>
            <p:cNvSpPr txBox="1"/>
            <p:nvPr/>
          </p:nvSpPr>
          <p:spPr>
            <a:xfrm>
              <a:off x="5833506" y="2279680"/>
              <a:ext cx="604868"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3</a:t>
              </a:r>
            </a:p>
          </p:txBody>
        </p:sp>
        <p:sp>
          <p:nvSpPr>
            <p:cNvPr id="159" name="Rectangle 158">
              <a:extLst>
                <a:ext uri="{FF2B5EF4-FFF2-40B4-BE49-F238E27FC236}">
                  <a16:creationId xmlns:a16="http://schemas.microsoft.com/office/drawing/2014/main" id="{69A8C4B0-30D7-46AF-8286-CDAE04C0383C}"/>
                </a:ext>
              </a:extLst>
            </p:cNvPr>
            <p:cNvSpPr/>
            <p:nvPr/>
          </p:nvSpPr>
          <p:spPr>
            <a:xfrm>
              <a:off x="5564874" y="588401"/>
              <a:ext cx="1044000" cy="134625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PAN Verification/ Form 60 generation</a:t>
              </a:r>
              <a:endParaRPr lang="en-IN" sz="1224" b="1"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EC4485F2-C485-22A5-42E4-914D698B1352}"/>
                </a:ext>
              </a:extLst>
            </p:cNvPr>
            <p:cNvSpPr/>
            <p:nvPr/>
          </p:nvSpPr>
          <p:spPr>
            <a:xfrm>
              <a:off x="8657787" y="591765"/>
              <a:ext cx="1511314" cy="143148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List of active</a:t>
              </a:r>
              <a:r>
                <a:rPr lang="en-US" sz="1224" b="1" dirty="0" err="1">
                  <a:latin typeface="Arial" panose="020B0604020202020204" pitchFamily="34" charset="0"/>
                  <a:cs typeface="Arial" panose="020B0604020202020204" pitchFamily="34" charset="0"/>
                </a:rPr>
                <a:t>eNWRs</a:t>
              </a:r>
              <a:r>
                <a:rPr lang="en-US" sz="1224" b="1" dirty="0">
                  <a:latin typeface="Arial" panose="020B0604020202020204" pitchFamily="34" charset="0"/>
                  <a:cs typeface="Arial" panose="020B0604020202020204" pitchFamily="34" charset="0"/>
                </a:rPr>
                <a:t>(free from all encumbrance) fetched (Applicant selects the eNWR to be financed)</a:t>
              </a:r>
              <a:endParaRPr lang="en-IN" sz="1224" b="1"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6148A593-5B7A-1088-6C3D-EFDBB1CE7584}"/>
                </a:ext>
              </a:extLst>
            </p:cNvPr>
            <p:cNvSpPr/>
            <p:nvPr/>
          </p:nvSpPr>
          <p:spPr>
            <a:xfrm>
              <a:off x="10437635" y="584653"/>
              <a:ext cx="1282728" cy="1443782"/>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Personal &amp; other details filled in by the applicant</a:t>
              </a:r>
              <a:endParaRPr lang="en-IN" sz="1224" b="1" dirty="0">
                <a:latin typeface="Arial" panose="020B0604020202020204" pitchFamily="34" charset="0"/>
                <a:cs typeface="Arial" panose="020B0604020202020204" pitchFamily="34" charset="0"/>
              </a:endParaRPr>
            </a:p>
          </p:txBody>
        </p:sp>
        <p:sp>
          <p:nvSpPr>
            <p:cNvPr id="130" name="Rectangle 129">
              <a:extLst>
                <a:ext uri="{FF2B5EF4-FFF2-40B4-BE49-F238E27FC236}">
                  <a16:creationId xmlns:a16="http://schemas.microsoft.com/office/drawing/2014/main" id="{8E518379-259F-41DC-8D13-265DE1F2720D}"/>
                </a:ext>
              </a:extLst>
            </p:cNvPr>
            <p:cNvSpPr/>
            <p:nvPr/>
          </p:nvSpPr>
          <p:spPr>
            <a:xfrm>
              <a:off x="1817143" y="589025"/>
              <a:ext cx="1044000" cy="134373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IN" sz="1224" b="1" dirty="0">
                  <a:latin typeface="Arial" panose="020B0604020202020204" pitchFamily="34" charset="0"/>
                  <a:cs typeface="Arial" panose="020B0604020202020204" pitchFamily="34" charset="0"/>
                </a:rPr>
                <a:t>Registers using mobile no. and OTP verification</a:t>
              </a:r>
            </a:p>
          </p:txBody>
        </p:sp>
        <p:sp>
          <p:nvSpPr>
            <p:cNvPr id="29" name="Rectangle 28">
              <a:extLst>
                <a:ext uri="{FF2B5EF4-FFF2-40B4-BE49-F238E27FC236}">
                  <a16:creationId xmlns:a16="http://schemas.microsoft.com/office/drawing/2014/main" id="{F7A8232A-7562-1CF6-1603-3392EC60F8C9}"/>
                </a:ext>
              </a:extLst>
            </p:cNvPr>
            <p:cNvSpPr/>
            <p:nvPr/>
          </p:nvSpPr>
          <p:spPr>
            <a:xfrm>
              <a:off x="193848" y="2640273"/>
              <a:ext cx="882376" cy="650933"/>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Branch Selection</a:t>
              </a:r>
              <a:endParaRPr lang="en-IN" sz="1224" b="1" dirty="0">
                <a:latin typeface="Arial" panose="020B0604020202020204" pitchFamily="34" charset="0"/>
                <a:cs typeface="Arial" panose="020B0604020202020204" pitchFamily="34" charset="0"/>
              </a:endParaRPr>
            </a:p>
          </p:txBody>
        </p:sp>
        <p:sp>
          <p:nvSpPr>
            <p:cNvPr id="172" name="Rectangle 171">
              <a:extLst>
                <a:ext uri="{FF2B5EF4-FFF2-40B4-BE49-F238E27FC236}">
                  <a16:creationId xmlns:a16="http://schemas.microsoft.com/office/drawing/2014/main" id="{F8AA3A76-E843-4569-B600-69279EF5EE62}"/>
                </a:ext>
              </a:extLst>
            </p:cNvPr>
            <p:cNvSpPr/>
            <p:nvPr/>
          </p:nvSpPr>
          <p:spPr>
            <a:xfrm>
              <a:off x="4091218" y="2643871"/>
              <a:ext cx="1023019" cy="1223455"/>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Guarantor details</a:t>
              </a:r>
            </a:p>
            <a:p>
              <a:pPr algn="ctr" rtl="0"/>
              <a:r>
                <a:rPr lang="en-US" sz="1224" b="1" dirty="0">
                  <a:latin typeface="Arial" panose="020B0604020202020204" pitchFamily="34" charset="0"/>
                  <a:cs typeface="Arial" panose="020B0604020202020204" pitchFamily="34" charset="0"/>
                </a:rPr>
                <a:t>(If applicable)</a:t>
              </a:r>
              <a:endParaRPr lang="en-IN" sz="1224" b="1" dirty="0">
                <a:latin typeface="Arial" panose="020B0604020202020204" pitchFamily="34" charset="0"/>
                <a:cs typeface="Arial" panose="020B0604020202020204" pitchFamily="34" charset="0"/>
              </a:endParaRPr>
            </a:p>
          </p:txBody>
        </p:sp>
        <p:cxnSp>
          <p:nvCxnSpPr>
            <p:cNvPr id="177" name="Straight Connector 176">
              <a:extLst>
                <a:ext uri="{FF2B5EF4-FFF2-40B4-BE49-F238E27FC236}">
                  <a16:creationId xmlns:a16="http://schemas.microsoft.com/office/drawing/2014/main" id="{B89AE78C-B5FA-44D0-9BBE-8883E0AC5FB8}"/>
                </a:ext>
              </a:extLst>
            </p:cNvPr>
            <p:cNvCxnSpPr>
              <a:cxnSpLocks/>
            </p:cNvCxnSpPr>
            <p:nvPr/>
          </p:nvCxnSpPr>
          <p:spPr>
            <a:xfrm>
              <a:off x="6175818" y="3883748"/>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8" name="TextBox 177">
              <a:extLst>
                <a:ext uri="{FF2B5EF4-FFF2-40B4-BE49-F238E27FC236}">
                  <a16:creationId xmlns:a16="http://schemas.microsoft.com/office/drawing/2014/main" id="{8E4BAFBA-6C17-40E1-B081-3AE5E6A176E4}"/>
                </a:ext>
              </a:extLst>
            </p:cNvPr>
            <p:cNvSpPr txBox="1"/>
            <p:nvPr/>
          </p:nvSpPr>
          <p:spPr>
            <a:xfrm>
              <a:off x="8203798" y="4175848"/>
              <a:ext cx="64990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7</a:t>
              </a:r>
            </a:p>
          </p:txBody>
        </p:sp>
        <p:cxnSp>
          <p:nvCxnSpPr>
            <p:cNvPr id="184" name="Straight Arrow Connector 183">
              <a:extLst>
                <a:ext uri="{FF2B5EF4-FFF2-40B4-BE49-F238E27FC236}">
                  <a16:creationId xmlns:a16="http://schemas.microsoft.com/office/drawing/2014/main" id="{A005C9B3-D62B-49DB-AD8C-0DD227248972}"/>
                </a:ext>
              </a:extLst>
            </p:cNvPr>
            <p:cNvCxnSpPr>
              <a:cxnSpLocks/>
              <a:stCxn id="25" idx="1"/>
              <a:endCxn id="172" idx="3"/>
            </p:cNvCxnSpPr>
            <p:nvPr/>
          </p:nvCxnSpPr>
          <p:spPr>
            <a:xfrm flipH="1">
              <a:off x="5114237" y="3255135"/>
              <a:ext cx="260400" cy="464"/>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5" name="Rectangle 24">
              <a:extLst>
                <a:ext uri="{FF2B5EF4-FFF2-40B4-BE49-F238E27FC236}">
                  <a16:creationId xmlns:a16="http://schemas.microsoft.com/office/drawing/2014/main" id="{C57B2BA8-C757-848B-9836-796B04E85192}"/>
                </a:ext>
              </a:extLst>
            </p:cNvPr>
            <p:cNvSpPr/>
            <p:nvPr/>
          </p:nvSpPr>
          <p:spPr>
            <a:xfrm>
              <a:off x="5374637" y="2653124"/>
              <a:ext cx="1116000" cy="1204022"/>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Credit Details (Information of existing Loan etc.)</a:t>
              </a:r>
              <a:endParaRPr lang="en-IN" sz="1224" b="1" dirty="0">
                <a:latin typeface="Arial" panose="020B0604020202020204" pitchFamily="34" charset="0"/>
                <a:cs typeface="Arial" panose="020B0604020202020204" pitchFamily="34" charset="0"/>
              </a:endParaRPr>
            </a:p>
          </p:txBody>
        </p:sp>
        <p:sp>
          <p:nvSpPr>
            <p:cNvPr id="27" name="Diamond 26">
              <a:extLst>
                <a:ext uri="{FF2B5EF4-FFF2-40B4-BE49-F238E27FC236}">
                  <a16:creationId xmlns:a16="http://schemas.microsoft.com/office/drawing/2014/main" id="{076AC157-A797-3594-875D-A97E74A52AC7}"/>
                </a:ext>
              </a:extLst>
            </p:cNvPr>
            <p:cNvSpPr/>
            <p:nvPr/>
          </p:nvSpPr>
          <p:spPr>
            <a:xfrm>
              <a:off x="2413163" y="2653124"/>
              <a:ext cx="1398499" cy="1286351"/>
            </a:xfrm>
            <a:prstGeom prst="diamond">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rtl="0"/>
              <a:r>
                <a:rPr lang="en-US" sz="1224" b="1" dirty="0">
                  <a:solidFill>
                    <a:srgbClr val="002060"/>
                  </a:solidFill>
                  <a:latin typeface="Arial" panose="020B0604020202020204" pitchFamily="34" charset="0"/>
                  <a:cs typeface="Arial" panose="020B0604020202020204" pitchFamily="34" charset="0"/>
                </a:rPr>
                <a:t>Banks Rule Engine</a:t>
              </a:r>
              <a:endParaRPr lang="en-IN" sz="1224" b="1" dirty="0">
                <a:solidFill>
                  <a:srgbClr val="002060"/>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89F31B4F-3D53-E4E9-F3EC-E28D48104C1B}"/>
                </a:ext>
              </a:extLst>
            </p:cNvPr>
            <p:cNvSpPr/>
            <p:nvPr/>
          </p:nvSpPr>
          <p:spPr>
            <a:xfrm>
              <a:off x="10853714" y="2640273"/>
              <a:ext cx="1014956" cy="124360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Bank Account Verification</a:t>
              </a:r>
              <a:endParaRPr lang="en-IN" sz="1224" b="1" dirty="0">
                <a:latin typeface="Arial" panose="020B0604020202020204" pitchFamily="34" charset="0"/>
                <a:cs typeface="Arial" panose="020B0604020202020204" pitchFamily="34" charset="0"/>
              </a:endParaRPr>
            </a:p>
          </p:txBody>
        </p:sp>
        <p:sp>
          <p:nvSpPr>
            <p:cNvPr id="194" name="Rectangle 193">
              <a:extLst>
                <a:ext uri="{FF2B5EF4-FFF2-40B4-BE49-F238E27FC236}">
                  <a16:creationId xmlns:a16="http://schemas.microsoft.com/office/drawing/2014/main" id="{AEB93D0F-8A8D-4BAE-A1B2-2E6E6324DD6C}"/>
                </a:ext>
              </a:extLst>
            </p:cNvPr>
            <p:cNvSpPr/>
            <p:nvPr/>
          </p:nvSpPr>
          <p:spPr>
            <a:xfrm>
              <a:off x="173339" y="5285167"/>
              <a:ext cx="1063223" cy="94013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solidFill>
                    <a:schemeClr val="bg1">
                      <a:lumMod val="95000"/>
                    </a:schemeClr>
                  </a:solidFill>
                  <a:latin typeface="Arial" panose="020B0604020202020204" pitchFamily="34" charset="0"/>
                  <a:cs typeface="Arial" panose="020B0604020202020204" pitchFamily="34" charset="0"/>
                </a:rPr>
                <a:t>Data shared to bank from JanSamarth</a:t>
              </a:r>
              <a:endParaRPr lang="en-IN" sz="1224" b="1" dirty="0">
                <a:solidFill>
                  <a:schemeClr val="bg1">
                    <a:lumMod val="95000"/>
                  </a:schemeClr>
                </a:solidFill>
                <a:latin typeface="Arial" panose="020B0604020202020204" pitchFamily="34" charset="0"/>
                <a:cs typeface="Arial" panose="020B0604020202020204" pitchFamily="34" charset="0"/>
              </a:endParaRPr>
            </a:p>
          </p:txBody>
        </p:sp>
        <p:cxnSp>
          <p:nvCxnSpPr>
            <p:cNvPr id="195" name="Straight Connector 194">
              <a:extLst>
                <a:ext uri="{FF2B5EF4-FFF2-40B4-BE49-F238E27FC236}">
                  <a16:creationId xmlns:a16="http://schemas.microsoft.com/office/drawing/2014/main" id="{FB5C7EE9-F3AB-4D3D-9C43-75AF33DDB252}"/>
                </a:ext>
              </a:extLst>
            </p:cNvPr>
            <p:cNvCxnSpPr>
              <a:cxnSpLocks/>
            </p:cNvCxnSpPr>
            <p:nvPr/>
          </p:nvCxnSpPr>
          <p:spPr>
            <a:xfrm>
              <a:off x="8387740" y="3959057"/>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96" name="TextBox 195">
              <a:extLst>
                <a:ext uri="{FF2B5EF4-FFF2-40B4-BE49-F238E27FC236}">
                  <a16:creationId xmlns:a16="http://schemas.microsoft.com/office/drawing/2014/main" id="{4AA644ED-8DF1-42C9-A140-3F5BC9D2E476}"/>
                </a:ext>
              </a:extLst>
            </p:cNvPr>
            <p:cNvSpPr txBox="1"/>
            <p:nvPr/>
          </p:nvSpPr>
          <p:spPr>
            <a:xfrm>
              <a:off x="9803771" y="4190456"/>
              <a:ext cx="64990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6</a:t>
              </a:r>
            </a:p>
          </p:txBody>
        </p:sp>
        <p:cxnSp>
          <p:nvCxnSpPr>
            <p:cNvPr id="17" name="Straight Arrow Connector 16">
              <a:extLst>
                <a:ext uri="{FF2B5EF4-FFF2-40B4-BE49-F238E27FC236}">
                  <a16:creationId xmlns:a16="http://schemas.microsoft.com/office/drawing/2014/main" id="{983255BF-065F-4A66-EF4F-3D0B8A817EC2}"/>
                </a:ext>
              </a:extLst>
            </p:cNvPr>
            <p:cNvCxnSpPr>
              <a:cxnSpLocks/>
              <a:stCxn id="22" idx="1"/>
              <a:endCxn id="23" idx="3"/>
            </p:cNvCxnSpPr>
            <p:nvPr/>
          </p:nvCxnSpPr>
          <p:spPr>
            <a:xfrm flipH="1" flipV="1">
              <a:off x="9176711" y="3274931"/>
              <a:ext cx="353614" cy="564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55" name="Straight Arrow Connector 54">
              <a:extLst>
                <a:ext uri="{FF2B5EF4-FFF2-40B4-BE49-F238E27FC236}">
                  <a16:creationId xmlns:a16="http://schemas.microsoft.com/office/drawing/2014/main" id="{5AF6A706-5110-B599-B6F6-64A5E3E01733}"/>
                </a:ext>
              </a:extLst>
            </p:cNvPr>
            <p:cNvCxnSpPr>
              <a:cxnSpLocks/>
            </p:cNvCxnSpPr>
            <p:nvPr/>
          </p:nvCxnSpPr>
          <p:spPr>
            <a:xfrm flipH="1" flipV="1">
              <a:off x="1105637" y="2924850"/>
              <a:ext cx="259371" cy="29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8" name="Rectangle 27">
              <a:extLst>
                <a:ext uri="{FF2B5EF4-FFF2-40B4-BE49-F238E27FC236}">
                  <a16:creationId xmlns:a16="http://schemas.microsoft.com/office/drawing/2014/main" id="{8B8C321B-EE1E-849F-BF73-D7975A27DEAC}"/>
                </a:ext>
              </a:extLst>
            </p:cNvPr>
            <p:cNvSpPr/>
            <p:nvPr/>
          </p:nvSpPr>
          <p:spPr>
            <a:xfrm>
              <a:off x="1352769" y="2639840"/>
              <a:ext cx="882376" cy="1262740"/>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US" sz="1224" b="1" dirty="0">
                  <a:latin typeface="Arial" panose="020B0604020202020204" pitchFamily="34" charset="0"/>
                  <a:cs typeface="Arial" panose="020B0604020202020204" pitchFamily="34" charset="0"/>
                </a:rPr>
                <a:t>Applicant selects Bank based on offer</a:t>
              </a:r>
              <a:endParaRPr lang="en-IN" sz="1224" b="1" dirty="0">
                <a:latin typeface="Arial" panose="020B0604020202020204" pitchFamily="34" charset="0"/>
                <a:cs typeface="Arial" panose="020B0604020202020204" pitchFamily="34" charset="0"/>
              </a:endParaRPr>
            </a:p>
          </p:txBody>
        </p:sp>
        <p:sp>
          <p:nvSpPr>
            <p:cNvPr id="78" name="Rectangle 77">
              <a:extLst>
                <a:ext uri="{FF2B5EF4-FFF2-40B4-BE49-F238E27FC236}">
                  <a16:creationId xmlns:a16="http://schemas.microsoft.com/office/drawing/2014/main" id="{E0B96EEF-64CD-407D-BE7D-370BD3435F9E}"/>
                </a:ext>
              </a:extLst>
            </p:cNvPr>
            <p:cNvSpPr/>
            <p:nvPr/>
          </p:nvSpPr>
          <p:spPr>
            <a:xfrm>
              <a:off x="6751037" y="2659763"/>
              <a:ext cx="820265" cy="1211953"/>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rtl="0"/>
              <a:r>
                <a:rPr lang="en-IN" sz="1224" b="1" dirty="0">
                  <a:latin typeface="Arial" panose="020B0604020202020204" pitchFamily="34" charset="0"/>
                  <a:cs typeface="Arial" panose="020B0604020202020204" pitchFamily="34" charset="0"/>
                </a:rPr>
                <a:t>Detail of Agri land holding</a:t>
              </a:r>
            </a:p>
          </p:txBody>
        </p:sp>
        <p:cxnSp>
          <p:nvCxnSpPr>
            <p:cNvPr id="83" name="Straight Arrow Connector 82">
              <a:extLst>
                <a:ext uri="{FF2B5EF4-FFF2-40B4-BE49-F238E27FC236}">
                  <a16:creationId xmlns:a16="http://schemas.microsoft.com/office/drawing/2014/main" id="{28451B7D-472E-479F-ACF8-2B2B9EA3F9C3}"/>
                </a:ext>
              </a:extLst>
            </p:cNvPr>
            <p:cNvCxnSpPr>
              <a:cxnSpLocks/>
            </p:cNvCxnSpPr>
            <p:nvPr/>
          </p:nvCxnSpPr>
          <p:spPr>
            <a:xfrm flipH="1">
              <a:off x="6490934" y="3265494"/>
              <a:ext cx="26010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79" name="TextBox 78">
              <a:extLst>
                <a:ext uri="{FF2B5EF4-FFF2-40B4-BE49-F238E27FC236}">
                  <a16:creationId xmlns:a16="http://schemas.microsoft.com/office/drawing/2014/main" id="{008FCF56-A09D-4D29-B8DC-246C3A2D4B16}"/>
                </a:ext>
              </a:extLst>
            </p:cNvPr>
            <p:cNvSpPr txBox="1"/>
            <p:nvPr/>
          </p:nvSpPr>
          <p:spPr>
            <a:xfrm>
              <a:off x="1375453" y="5980422"/>
              <a:ext cx="745116"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10</a:t>
              </a:r>
            </a:p>
          </p:txBody>
        </p:sp>
        <p:cxnSp>
          <p:nvCxnSpPr>
            <p:cNvPr id="81" name="Straight Connector 80">
              <a:extLst>
                <a:ext uri="{FF2B5EF4-FFF2-40B4-BE49-F238E27FC236}">
                  <a16:creationId xmlns:a16="http://schemas.microsoft.com/office/drawing/2014/main" id="{AF4BC5AC-DBF1-47D8-AC65-C30B5C05AB06}"/>
                </a:ext>
              </a:extLst>
            </p:cNvPr>
            <p:cNvCxnSpPr>
              <a:cxnSpLocks/>
            </p:cNvCxnSpPr>
            <p:nvPr/>
          </p:nvCxnSpPr>
          <p:spPr>
            <a:xfrm>
              <a:off x="10096858" y="3913333"/>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0" name="Straight Arrow Connector 79">
              <a:extLst>
                <a:ext uri="{FF2B5EF4-FFF2-40B4-BE49-F238E27FC236}">
                  <a16:creationId xmlns:a16="http://schemas.microsoft.com/office/drawing/2014/main" id="{EBAA0746-1D1E-41B7-A0B2-FB01F05EA54F}"/>
                </a:ext>
              </a:extLst>
            </p:cNvPr>
            <p:cNvCxnSpPr>
              <a:cxnSpLocks/>
            </p:cNvCxnSpPr>
            <p:nvPr/>
          </p:nvCxnSpPr>
          <p:spPr>
            <a:xfrm>
              <a:off x="6614392" y="1275910"/>
              <a:ext cx="274179" cy="63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82" name="Rectangle 81">
              <a:extLst>
                <a:ext uri="{FF2B5EF4-FFF2-40B4-BE49-F238E27FC236}">
                  <a16:creationId xmlns:a16="http://schemas.microsoft.com/office/drawing/2014/main" id="{A935F896-CA4D-4DA1-BA10-3FDA698952EE}"/>
                </a:ext>
              </a:extLst>
            </p:cNvPr>
            <p:cNvSpPr/>
            <p:nvPr/>
          </p:nvSpPr>
          <p:spPr>
            <a:xfrm>
              <a:off x="6921701" y="613550"/>
              <a:ext cx="1401678" cy="134625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l" rtl="0"/>
              <a:r>
                <a:rPr lang="en-US" sz="1122" b="1" dirty="0">
                  <a:latin typeface="Arial" panose="020B0604020202020204" pitchFamily="34" charset="0"/>
                  <a:cs typeface="Arial" panose="020B0604020202020204" pitchFamily="34" charset="0"/>
                </a:rPr>
                <a:t>Fetching of eNWR based on:</a:t>
              </a:r>
            </a:p>
            <a:p>
              <a:pPr marL="233241" indent="-233241" algn="l" rtl="0">
                <a:buFont typeface="+mj-lt"/>
                <a:buAutoNum type="arabicPeriod"/>
              </a:pPr>
              <a:r>
                <a:rPr lang="en-US" sz="1122" b="1" dirty="0">
                  <a:latin typeface="Arial" panose="020B0604020202020204" pitchFamily="34" charset="0"/>
                  <a:cs typeface="Arial" panose="020B0604020202020204" pitchFamily="34" charset="0"/>
                </a:rPr>
                <a:t>eNWR number</a:t>
              </a:r>
            </a:p>
            <a:p>
              <a:pPr marL="233241" indent="-233241" algn="l" rtl="0">
                <a:buFont typeface="+mj-lt"/>
                <a:buAutoNum type="arabicPeriod"/>
              </a:pPr>
              <a:r>
                <a:rPr lang="en-US" sz="1122" b="1" dirty="0">
                  <a:latin typeface="Arial" panose="020B0604020202020204" pitchFamily="34" charset="0"/>
                  <a:cs typeface="Arial" panose="020B0604020202020204" pitchFamily="34" charset="0"/>
                </a:rPr>
                <a:t>Date Range</a:t>
              </a:r>
            </a:p>
            <a:p>
              <a:pPr marL="233241" indent="-233241" algn="l" rtl="0">
                <a:buFont typeface="+mj-lt"/>
                <a:buAutoNum type="arabicPeriod"/>
              </a:pPr>
              <a:r>
                <a:rPr lang="en-US" sz="1122" b="1" dirty="0">
                  <a:latin typeface="Arial" panose="020B0604020202020204" pitchFamily="34" charset="0"/>
                  <a:cs typeface="Arial" panose="020B0604020202020204" pitchFamily="34" charset="0"/>
                </a:rPr>
                <a:t>Selection of Commodity to be financed</a:t>
              </a:r>
            </a:p>
          </p:txBody>
        </p:sp>
        <p:cxnSp>
          <p:nvCxnSpPr>
            <p:cNvPr id="85" name="Straight Arrow Connector 84">
              <a:extLst>
                <a:ext uri="{FF2B5EF4-FFF2-40B4-BE49-F238E27FC236}">
                  <a16:creationId xmlns:a16="http://schemas.microsoft.com/office/drawing/2014/main" id="{B12649C2-5551-4672-862E-F1323596C084}"/>
                </a:ext>
              </a:extLst>
            </p:cNvPr>
            <p:cNvCxnSpPr>
              <a:cxnSpLocks/>
            </p:cNvCxnSpPr>
            <p:nvPr/>
          </p:nvCxnSpPr>
          <p:spPr>
            <a:xfrm>
              <a:off x="2719385" y="1260893"/>
              <a:ext cx="31327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8" name="Straight Connector 87">
              <a:extLst>
                <a:ext uri="{FF2B5EF4-FFF2-40B4-BE49-F238E27FC236}">
                  <a16:creationId xmlns:a16="http://schemas.microsoft.com/office/drawing/2014/main" id="{F28D770B-4C31-4023-8D6F-207AC628BF0B}"/>
                </a:ext>
              </a:extLst>
            </p:cNvPr>
            <p:cNvCxnSpPr>
              <a:cxnSpLocks/>
            </p:cNvCxnSpPr>
            <p:nvPr/>
          </p:nvCxnSpPr>
          <p:spPr>
            <a:xfrm>
              <a:off x="1273470" y="4412504"/>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9" name="TextBox 88">
              <a:extLst>
                <a:ext uri="{FF2B5EF4-FFF2-40B4-BE49-F238E27FC236}">
                  <a16:creationId xmlns:a16="http://schemas.microsoft.com/office/drawing/2014/main" id="{23D0451D-DE44-42BA-8C3B-59A3E3E9A729}"/>
                </a:ext>
              </a:extLst>
            </p:cNvPr>
            <p:cNvSpPr txBox="1"/>
            <p:nvPr/>
          </p:nvSpPr>
          <p:spPr>
            <a:xfrm>
              <a:off x="986668" y="4742058"/>
              <a:ext cx="617199"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rtl="0"/>
              <a:r>
                <a:rPr lang="en-US" sz="1224" b="1" dirty="0">
                  <a:solidFill>
                    <a:schemeClr val="bg1"/>
                  </a:solidFill>
                  <a:cs typeface="Arial" panose="020B0604020202020204" pitchFamily="34" charset="0"/>
                </a:rPr>
                <a:t>API 9</a:t>
              </a:r>
            </a:p>
          </p:txBody>
        </p:sp>
      </p:grpSp>
      <p:sp>
        <p:nvSpPr>
          <p:cNvPr id="56" name="Rectangle 55">
            <a:extLst>
              <a:ext uri="{FF2B5EF4-FFF2-40B4-BE49-F238E27FC236}">
                <a16:creationId xmlns:a16="http://schemas.microsoft.com/office/drawing/2014/main" id="{BC3B9472-EB08-179F-BA48-635015A52662}"/>
              </a:ext>
            </a:extLst>
          </p:cNvPr>
          <p:cNvSpPr/>
          <p:nvPr/>
        </p:nvSpPr>
        <p:spPr>
          <a:xfrm>
            <a:off x="6760036" y="6163276"/>
            <a:ext cx="351626" cy="1926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n-IN" sz="1837"/>
          </a:p>
        </p:txBody>
      </p:sp>
      <p:sp>
        <p:nvSpPr>
          <p:cNvPr id="57" name="Rectangle 56">
            <a:extLst>
              <a:ext uri="{FF2B5EF4-FFF2-40B4-BE49-F238E27FC236}">
                <a16:creationId xmlns:a16="http://schemas.microsoft.com/office/drawing/2014/main" id="{83B7B72A-BE01-5827-593F-6DC8E7F31F3E}"/>
              </a:ext>
            </a:extLst>
          </p:cNvPr>
          <p:cNvSpPr/>
          <p:nvPr/>
        </p:nvSpPr>
        <p:spPr>
          <a:xfrm>
            <a:off x="8706194" y="6169404"/>
            <a:ext cx="351626" cy="192645"/>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n-IN" sz="1837"/>
          </a:p>
        </p:txBody>
      </p:sp>
      <p:sp>
        <p:nvSpPr>
          <p:cNvPr id="58" name="TextBox 57">
            <a:extLst>
              <a:ext uri="{FF2B5EF4-FFF2-40B4-BE49-F238E27FC236}">
                <a16:creationId xmlns:a16="http://schemas.microsoft.com/office/drawing/2014/main" id="{EBA91B51-ECDE-35DC-63E1-AEF2A91EAF59}"/>
              </a:ext>
            </a:extLst>
          </p:cNvPr>
          <p:cNvSpPr txBox="1"/>
          <p:nvPr/>
        </p:nvSpPr>
        <p:spPr>
          <a:xfrm>
            <a:off x="7169919" y="6090642"/>
            <a:ext cx="1536276" cy="375039"/>
          </a:xfrm>
          <a:prstGeom prst="rect">
            <a:avLst/>
          </a:prstGeom>
          <a:noFill/>
        </p:spPr>
        <p:txBody>
          <a:bodyPr wrap="square" rtlCol="0">
            <a:spAutoFit/>
          </a:bodyPr>
          <a:lstStyle/>
          <a:p>
            <a:pPr algn="l" rtl="0"/>
            <a:r>
              <a:rPr lang="en-US" sz="1837" dirty="0"/>
              <a:t>Current Phase</a:t>
            </a:r>
            <a:endParaRPr lang="en-IN" sz="1837" dirty="0"/>
          </a:p>
        </p:txBody>
      </p:sp>
      <p:sp>
        <p:nvSpPr>
          <p:cNvPr id="60" name="TextBox 59">
            <a:extLst>
              <a:ext uri="{FF2B5EF4-FFF2-40B4-BE49-F238E27FC236}">
                <a16:creationId xmlns:a16="http://schemas.microsoft.com/office/drawing/2014/main" id="{AE126D02-E388-345B-847E-0B35D98EC015}"/>
              </a:ext>
            </a:extLst>
          </p:cNvPr>
          <p:cNvSpPr txBox="1"/>
          <p:nvPr/>
        </p:nvSpPr>
        <p:spPr>
          <a:xfrm>
            <a:off x="9106935" y="6083194"/>
            <a:ext cx="1995093" cy="382657"/>
          </a:xfrm>
          <a:prstGeom prst="rect">
            <a:avLst/>
          </a:prstGeom>
          <a:noFill/>
        </p:spPr>
        <p:txBody>
          <a:bodyPr wrap="square" rtlCol="0">
            <a:spAutoFit/>
          </a:bodyPr>
          <a:lstStyle/>
          <a:p>
            <a:pPr algn="l" rtl="0"/>
            <a:r>
              <a:rPr lang="en-US" sz="1837" dirty="0"/>
              <a:t>Post Live Activities</a:t>
            </a:r>
            <a:endParaRPr lang="en-IN" sz="1837" dirty="0"/>
          </a:p>
        </p:txBody>
      </p:sp>
      <p:sp>
        <p:nvSpPr>
          <p:cNvPr id="5" name="Slide Number Placeholder 4">
            <a:extLst>
              <a:ext uri="{FF2B5EF4-FFF2-40B4-BE49-F238E27FC236}">
                <a16:creationId xmlns:a16="http://schemas.microsoft.com/office/drawing/2014/main" id="{0AE46AF2-269E-F662-258C-92A81F9AA44D}"/>
              </a:ext>
            </a:extLst>
          </p:cNvPr>
          <p:cNvSpPr>
            <a:spLocks noGrp="1"/>
          </p:cNvSpPr>
          <p:nvPr>
            <p:ph type="sldNum" sz="quarter" idx="12"/>
          </p:nvPr>
        </p:nvSpPr>
        <p:spPr/>
        <p:txBody>
          <a:bodyPr/>
          <a:lstStyle/>
          <a:p>
            <a:fld id="{E81E1146-70FE-4F98-A0F5-16847C29B744}" type="slidenum">
              <a:rPr lang="en-IN" smtClean="0"/>
              <a:t>7</a:t>
            </a:fld>
            <a:endParaRPr lang="en-IN"/>
          </a:p>
        </p:txBody>
      </p:sp>
    </p:spTree>
    <p:extLst>
      <p:ext uri="{BB962C8B-B14F-4D97-AF65-F5344CB8AC3E}">
        <p14:creationId xmlns:p14="http://schemas.microsoft.com/office/powerpoint/2010/main" val="339600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F402F6-6C81-4409-FEBF-6281223380D9}"/>
              </a:ext>
            </a:extLst>
          </p:cNvPr>
          <p:cNvSpPr>
            <a:spLocks noGrp="1"/>
          </p:cNvSpPr>
          <p:nvPr>
            <p:ph idx="1"/>
          </p:nvPr>
        </p:nvSpPr>
        <p:spPr>
          <a:xfrm>
            <a:off x="714910" y="3093502"/>
            <a:ext cx="10515600" cy="670995"/>
          </a:xfrm>
        </p:spPr>
        <p:txBody>
          <a:bodyPr>
            <a:noAutofit/>
          </a:bodyPr>
          <a:lstStyle/>
          <a:p>
            <a:pPr marL="0" indent="0" algn="ctr">
              <a:buNone/>
            </a:pPr>
            <a:r>
              <a:rPr lang="en-US" sz="5400" dirty="0">
                <a:latin typeface="Arial" panose="020B0604020202020204" pitchFamily="34" charset="0"/>
                <a:cs typeface="Arial" panose="020B0604020202020204" pitchFamily="34" charset="0"/>
              </a:rPr>
              <a:t>Thank You</a:t>
            </a:r>
            <a:endParaRPr lang="en-IN" sz="54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F47574B8-98C7-385C-F342-5F3C89CCDDCA}"/>
              </a:ext>
            </a:extLst>
          </p:cNvPr>
          <p:cNvSpPr>
            <a:spLocks noGrp="1"/>
          </p:cNvSpPr>
          <p:nvPr>
            <p:ph type="sldNum" sz="quarter" idx="12"/>
          </p:nvPr>
        </p:nvSpPr>
        <p:spPr/>
        <p:txBody>
          <a:bodyPr/>
          <a:lstStyle/>
          <a:p>
            <a:fld id="{39E381F5-1DFE-4F80-8BBF-2ED8CFED3DCE}" type="slidenum">
              <a:rPr lang="en-US" smtClean="0"/>
              <a:t>8</a:t>
            </a:fld>
            <a:endParaRPr lang="en-US"/>
          </a:p>
        </p:txBody>
      </p:sp>
    </p:spTree>
    <p:extLst>
      <p:ext uri="{BB962C8B-B14F-4D97-AF65-F5344CB8AC3E}">
        <p14:creationId xmlns:p14="http://schemas.microsoft.com/office/powerpoint/2010/main" val="323104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807</Words>
  <Application>Microsoft Office PowerPoint</Application>
  <PresentationFormat>Widescreen</PresentationFormat>
  <Paragraphs>84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           Presentation  on e-Kisan Upaj Nidhi (Digital Gateway)  </vt:lpstr>
      <vt:lpstr>Preface</vt:lpstr>
      <vt:lpstr>Benefits of Digital Gateway</vt:lpstr>
      <vt:lpstr>Benefits of Digital Gateway</vt:lpstr>
      <vt:lpstr>Details of loan approval process</vt:lpstr>
      <vt:lpstr>Details of loan approval process</vt:lpstr>
      <vt:lpstr>PROCESS FLOW FOR e-NWR FINANCING @ JANSAMARTH PORTAL – NON STP (PHASE 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Con_PC2</dc:creator>
  <cp:lastModifiedBy>new</cp:lastModifiedBy>
  <cp:revision>57</cp:revision>
  <dcterms:created xsi:type="dcterms:W3CDTF">2024-02-29T06:50:22Z</dcterms:created>
  <dcterms:modified xsi:type="dcterms:W3CDTF">2024-03-02T16:01:52Z</dcterms:modified>
</cp:coreProperties>
</file>